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91E6-B67E-4CA7-E41D-718915BCA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26A0F-A66D-5E56-7771-79B86358A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2D638-127F-6E46-4ED1-A0938C1A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38CDF-E60F-143A-0B6D-DC4360A46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631BE-136A-F79D-B360-6F34E3D56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3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C740C-42C1-CB16-ABCD-39B6A9CF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FD988-8E73-3C5F-80BE-6495A9947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D34B4-C82F-5E92-E1FC-BF57F8EC8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551A7-ADEE-0450-52F1-4566E8ABD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86143-E14C-00B0-D104-C9DC22866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7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5C8481-5280-1997-29C0-1CD9A6111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178D6-760C-1DAE-B14F-E7F1E6F58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97EA3-F97C-499C-7E0C-B2F6C977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7E60F-34B9-B4E6-C0DD-7D685886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18591-DE46-2C4C-6079-DBC9893F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7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99005-D2BE-441E-72CD-C4AB67BF7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DDB42-5887-38FD-A4E4-7D2354FCE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FDAC8-86E6-3B2C-D525-4545CD5CB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134FF-7B51-6C1A-F997-D7B546A68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2965A-DB75-EDC3-17EB-3CFD01F23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0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F833-EB08-1A20-76AD-727153E21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3F61D-DE81-B5DE-C20E-8FE1BBCA3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3E0F7-6335-0610-5838-F4592FC8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5DEB6-EEA8-3146-0DEB-02E5E143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47DD-B691-84E0-FB23-B1A457342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32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CD23B-C22C-0FB7-6C89-48B5BD68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0FF1A-D39E-1DDC-0721-A797F62C5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84C0C-0F77-AABD-0FA8-3502A1FA3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73A28-A26F-395A-24CD-671DFE427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F43CE-21BD-932D-01EB-2606AFB6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9E8A3-0751-73E0-AE44-763E795C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2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E7FC2-CA74-EE99-86E9-96AF579E2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6C75E-1D37-CE20-D26D-F304B6EAA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E586B-331F-925B-84D3-2F2C70797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129C5-C1DD-C6DA-7A71-E69F6DA0B9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03F520-9266-2163-5F1D-DC2F5D0F1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696A4-23F9-7F43-7E13-9F0A4D46A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8FB6F-5D6C-12F4-1124-1BB55F159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49FC4-E3DC-B1C3-2B49-CC75D872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7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5F069-CB34-1594-7B70-4E99B28F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E729B-F6EF-B886-AC93-2EB40691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55018C-F755-92B0-036E-06B03A055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28EB8F-BBC8-9405-0EDF-CA37F692A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7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0E4AA-1B17-7C2C-B76C-0660CF2AD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53BCF-B382-D1AC-CDF2-C2394512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59383-A588-95E4-0D69-52D881EF7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5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BA853-63D9-EFFE-1251-46627C78D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F7DF9-0B17-9F68-D51F-70B869472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4C562-D913-29A4-3435-6AE803F6D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7A00B-A639-A3E2-F67D-5D8410CA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55DB0-87A9-64AC-3102-78B2C092A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E2D11-19DC-28A9-5491-0B270D0E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55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30DEC-9789-0915-088F-C170E90BF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EF4844-6677-BB3F-FAB6-178AD9659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91D0E-6FB3-A792-AB30-EA24E80EF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F1CB9-977E-680C-0ED4-A71C434A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074D75-B7C9-5E3F-EC79-1631C32FB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79544-9FCD-8CB0-79AD-BCC0DE0F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5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563C3-08BA-DD8E-3B65-E7ED83CBA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EC2F8-7C01-283E-AAB0-4CB231C1F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3DD73-A0F8-5D96-B55D-A056CF854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8D5A7-404B-4F4D-BBDD-ED738AED9F46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888E6-726C-E7D0-66F1-05DA9A6F1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1D722-D876-ED96-56C0-C079B2FFE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B95DF-26D8-4C20-AF65-D79CE01DF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4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03677-D3C2-5541-9D77-6E7E3095B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7044" y="121299"/>
            <a:ext cx="5244801" cy="3789616"/>
          </a:xfrm>
          <a:ln w="76200">
            <a:solidFill>
              <a:schemeClr val="accent1">
                <a:shade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             </a:t>
            </a: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400" b="1" dirty="0"/>
            </a:b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                  </a:t>
            </a:r>
            <a:r>
              <a:rPr lang="en-US" sz="4400" b="1" u="sng" dirty="0"/>
              <a:t>Rome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Consul			Julius Caesar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Augustus                            Constantine 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Christianity</a:t>
            </a:r>
            <a:br>
              <a:rPr lang="en-US" sz="2400" b="1" dirty="0"/>
            </a:br>
            <a:br>
              <a:rPr lang="en-US" sz="2400" b="1" dirty="0"/>
            </a:b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3306CD-7128-187C-C507-1F65BB67A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9286" y="4661762"/>
            <a:ext cx="1663817" cy="60084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800" b="1" dirty="0"/>
              <a:t>Nice emperor helped trade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95E8F5F-B02B-0D05-4F00-5C4FBF2D5DA3}"/>
              </a:ext>
            </a:extLst>
          </p:cNvPr>
          <p:cNvSpPr txBox="1">
            <a:spLocks/>
          </p:cNvSpPr>
          <p:nvPr/>
        </p:nvSpPr>
        <p:spPr>
          <a:xfrm>
            <a:off x="8422363" y="3925236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Moved every year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2E805B5-D1EC-422B-11AC-5E01677AD768}"/>
              </a:ext>
            </a:extLst>
          </p:cNvPr>
          <p:cNvSpPr txBox="1">
            <a:spLocks/>
          </p:cNvSpPr>
          <p:nvPr/>
        </p:nvSpPr>
        <p:spPr>
          <a:xfrm>
            <a:off x="1684249" y="5688384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Tough test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1C5237D-D742-8815-2056-739619767283}"/>
              </a:ext>
            </a:extLst>
          </p:cNvPr>
          <p:cNvSpPr txBox="1">
            <a:spLocks/>
          </p:cNvSpPr>
          <p:nvPr/>
        </p:nvSpPr>
        <p:spPr>
          <a:xfrm>
            <a:off x="10528183" y="5354245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Silk road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7CDEEA9-4027-816A-D835-4AB71F06091D}"/>
              </a:ext>
            </a:extLst>
          </p:cNvPr>
          <p:cNvSpPr txBox="1">
            <a:spLocks/>
          </p:cNvSpPr>
          <p:nvPr/>
        </p:nvSpPr>
        <p:spPr>
          <a:xfrm>
            <a:off x="57612" y="5654668"/>
            <a:ext cx="1807912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3 Submissions for women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F5A0298-8B5E-5F6F-4A24-F3E43DE06375}"/>
              </a:ext>
            </a:extLst>
          </p:cNvPr>
          <p:cNvSpPr txBox="1">
            <a:spLocks/>
          </p:cNvSpPr>
          <p:nvPr/>
        </p:nvSpPr>
        <p:spPr>
          <a:xfrm>
            <a:off x="1617656" y="6189251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Rich bought land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36CE7A1-DB41-3144-1067-C9F3B961EA2E}"/>
              </a:ext>
            </a:extLst>
          </p:cNvPr>
          <p:cNvSpPr txBox="1">
            <a:spLocks/>
          </p:cNvSpPr>
          <p:nvPr/>
        </p:nvSpPr>
        <p:spPr>
          <a:xfrm>
            <a:off x="196998" y="6252491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Turned to Buddhism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C0BEC56-49AE-07FB-8674-64E455AFAA6A}"/>
              </a:ext>
            </a:extLst>
          </p:cNvPr>
          <p:cNvSpPr txBox="1">
            <a:spLocks/>
          </p:cNvSpPr>
          <p:nvPr/>
        </p:nvSpPr>
        <p:spPr>
          <a:xfrm>
            <a:off x="4183461" y="6073498"/>
            <a:ext cx="2063691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Open to anyone, roads, peace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4BEFC2A-CD53-2DD7-3D33-6B23009FDE17}"/>
              </a:ext>
            </a:extLst>
          </p:cNvPr>
          <p:cNvSpPr txBox="1">
            <a:spLocks/>
          </p:cNvSpPr>
          <p:nvPr/>
        </p:nvSpPr>
        <p:spPr>
          <a:xfrm>
            <a:off x="3899263" y="4333683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Invaded by barbarians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6D39176-67C0-E323-44E7-447431430DB9}"/>
              </a:ext>
            </a:extLst>
          </p:cNvPr>
          <p:cNvSpPr txBox="1">
            <a:spLocks/>
          </p:cNvSpPr>
          <p:nvPr/>
        </p:nvSpPr>
        <p:spPr>
          <a:xfrm>
            <a:off x="10263179" y="5964297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Gave poor Jobs, land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98DAC92-184C-EFD6-A303-C852F9E5E20B}"/>
              </a:ext>
            </a:extLst>
          </p:cNvPr>
          <p:cNvSpPr txBox="1">
            <a:spLocks/>
          </p:cNvSpPr>
          <p:nvPr/>
        </p:nvSpPr>
        <p:spPr>
          <a:xfrm>
            <a:off x="8507535" y="5964297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Homeless soldiers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AAAD633-0AD1-C0BF-44B8-5789A793C8C6}"/>
              </a:ext>
            </a:extLst>
          </p:cNvPr>
          <p:cNvSpPr txBox="1">
            <a:spLocks/>
          </p:cNvSpPr>
          <p:nvPr/>
        </p:nvSpPr>
        <p:spPr>
          <a:xfrm>
            <a:off x="6358672" y="6021588"/>
            <a:ext cx="2063691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Peace for 200 years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FCD4B77-1505-9EF6-E23D-BE3FE94DD8DC}"/>
              </a:ext>
            </a:extLst>
          </p:cNvPr>
          <p:cNvSpPr txBox="1">
            <a:spLocks/>
          </p:cNvSpPr>
          <p:nvPr/>
        </p:nvSpPr>
        <p:spPr>
          <a:xfrm>
            <a:off x="167955" y="4380959"/>
            <a:ext cx="1542174" cy="913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Defeats Carthage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CC4E17D-65A7-C764-69EE-BC722A9925A3}"/>
              </a:ext>
            </a:extLst>
          </p:cNvPr>
          <p:cNvSpPr txBox="1">
            <a:spLocks/>
          </p:cNvSpPr>
          <p:nvPr/>
        </p:nvSpPr>
        <p:spPr>
          <a:xfrm>
            <a:off x="8422363" y="5239697"/>
            <a:ext cx="2051109" cy="753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Building, copy and organizing 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E8B507A-C5D9-1AFE-C646-13F9775F8210}"/>
              </a:ext>
            </a:extLst>
          </p:cNvPr>
          <p:cNvSpPr txBox="1">
            <a:spLocks/>
          </p:cNvSpPr>
          <p:nvPr/>
        </p:nvSpPr>
        <p:spPr>
          <a:xfrm>
            <a:off x="8422363" y="4624529"/>
            <a:ext cx="2051109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1 year only then wait 10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679E102-138B-5C2A-161A-FE27B338EF57}"/>
              </a:ext>
            </a:extLst>
          </p:cNvPr>
          <p:cNvSpPr txBox="1">
            <a:spLocks/>
          </p:cNvSpPr>
          <p:nvPr/>
        </p:nvSpPr>
        <p:spPr>
          <a:xfrm>
            <a:off x="3895947" y="252229"/>
            <a:ext cx="2821097" cy="3436485"/>
          </a:xfrm>
          <a:prstGeom prst="rect">
            <a:avLst/>
          </a:prstGeom>
          <a:ln w="76200"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700" b="1" u="sng" dirty="0"/>
              <a:t>Han</a:t>
            </a:r>
          </a:p>
          <a:p>
            <a:endParaRPr lang="en-US" sz="4300" b="1" dirty="0"/>
          </a:p>
          <a:p>
            <a:endParaRPr lang="en-US" sz="4300" b="1" dirty="0"/>
          </a:p>
          <a:p>
            <a:pPr algn="l"/>
            <a:r>
              <a:rPr lang="en-US" sz="4000" b="1" dirty="0"/>
              <a:t>Gov’t workers</a:t>
            </a:r>
          </a:p>
          <a:p>
            <a:pPr algn="l"/>
            <a:endParaRPr lang="en-US" sz="4000" b="1" dirty="0"/>
          </a:p>
          <a:p>
            <a:pPr algn="l"/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endParaRPr lang="en-US" sz="4000" b="1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643510F-744F-8538-5ECA-D5E3C2033144}"/>
              </a:ext>
            </a:extLst>
          </p:cNvPr>
          <p:cNvSpPr txBox="1">
            <a:spLocks/>
          </p:cNvSpPr>
          <p:nvPr/>
        </p:nvSpPr>
        <p:spPr>
          <a:xfrm>
            <a:off x="328864" y="242230"/>
            <a:ext cx="3371818" cy="4026683"/>
          </a:xfrm>
          <a:prstGeom prst="rect">
            <a:avLst/>
          </a:prstGeom>
          <a:ln w="76200"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u="sng"/>
              <a:t>Greece</a:t>
            </a:r>
          </a:p>
          <a:p>
            <a:endParaRPr lang="en-US" sz="4200" b="1" u="sng" dirty="0"/>
          </a:p>
          <a:p>
            <a:pPr algn="l"/>
            <a:r>
              <a:rPr lang="en-US" sz="2400" b="1" dirty="0"/>
              <a:t>Dorians</a:t>
            </a:r>
          </a:p>
          <a:p>
            <a:pPr algn="l"/>
            <a:br>
              <a:rPr lang="en-US" sz="4000" b="1" dirty="0"/>
            </a:br>
            <a:r>
              <a:rPr lang="en-US" sz="3300" b="1" dirty="0"/>
              <a:t>Athens</a:t>
            </a:r>
          </a:p>
          <a:p>
            <a:pPr algn="l"/>
            <a:endParaRPr lang="en-US" sz="3300" b="1" dirty="0"/>
          </a:p>
          <a:p>
            <a:pPr algn="l"/>
            <a:endParaRPr lang="en-US" sz="3300" b="1" dirty="0"/>
          </a:p>
          <a:p>
            <a:pPr algn="l"/>
            <a:endParaRPr lang="en-US" sz="3300" b="1" dirty="0"/>
          </a:p>
          <a:p>
            <a:pPr algn="l"/>
            <a:r>
              <a:rPr lang="en-US" sz="3300" b="1" dirty="0"/>
              <a:t>Alexander </a:t>
            </a:r>
            <a:br>
              <a:rPr lang="en-US" sz="4000" b="1" dirty="0"/>
            </a:br>
            <a:br>
              <a:rPr lang="en-US" sz="4000" b="1" dirty="0"/>
            </a:br>
            <a:endParaRPr lang="en-US" sz="4000" b="1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A48522E-3B15-4867-9FC8-A0CF476B7590}"/>
              </a:ext>
            </a:extLst>
          </p:cNvPr>
          <p:cNvSpPr txBox="1">
            <a:spLocks/>
          </p:cNvSpPr>
          <p:nvPr/>
        </p:nvSpPr>
        <p:spPr>
          <a:xfrm>
            <a:off x="6352149" y="5515290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Invaded by barbarians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F21C80E-FDAB-8E50-BB28-2E4F30EC3AFF}"/>
              </a:ext>
            </a:extLst>
          </p:cNvPr>
          <p:cNvSpPr txBox="1">
            <a:spLocks/>
          </p:cNvSpPr>
          <p:nvPr/>
        </p:nvSpPr>
        <p:spPr>
          <a:xfrm>
            <a:off x="3408079" y="5214867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Rich bought land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BBFD1669-DA06-6D08-1753-B0324D78496A}"/>
              </a:ext>
            </a:extLst>
          </p:cNvPr>
          <p:cNvSpPr txBox="1">
            <a:spLocks/>
          </p:cNvSpPr>
          <p:nvPr/>
        </p:nvSpPr>
        <p:spPr>
          <a:xfrm>
            <a:off x="6247152" y="4037944"/>
            <a:ext cx="2099032" cy="84316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Legalized Christianity and moved capital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1FE99B02-F374-09BF-2B8E-389EF9AA1657}"/>
              </a:ext>
            </a:extLst>
          </p:cNvPr>
          <p:cNvSpPr txBox="1">
            <a:spLocks/>
          </p:cNvSpPr>
          <p:nvPr/>
        </p:nvSpPr>
        <p:spPr>
          <a:xfrm>
            <a:off x="10082699" y="3913095"/>
            <a:ext cx="1663817" cy="910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Rich has heating and sewers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8494B1FB-6447-FF4C-5158-42C1C6B3C56A}"/>
              </a:ext>
            </a:extLst>
          </p:cNvPr>
          <p:cNvSpPr txBox="1">
            <a:spLocks/>
          </p:cNvSpPr>
          <p:nvPr/>
        </p:nvSpPr>
        <p:spPr>
          <a:xfrm>
            <a:off x="1803880" y="5326913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Exported wine and olive oil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FD8AD9D-87AD-63CC-CBDA-498AB4531673}"/>
              </a:ext>
            </a:extLst>
          </p:cNvPr>
          <p:cNvSpPr txBox="1">
            <a:spLocks/>
          </p:cNvSpPr>
          <p:nvPr/>
        </p:nvSpPr>
        <p:spPr>
          <a:xfrm>
            <a:off x="175958" y="5124276"/>
            <a:ext cx="1809712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Women at home or market only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5AB9C5CF-9AEF-67A7-895A-49D3EED87EA0}"/>
              </a:ext>
            </a:extLst>
          </p:cNvPr>
          <p:cNvSpPr txBox="1">
            <a:spLocks/>
          </p:cNvSpPr>
          <p:nvPr/>
        </p:nvSpPr>
        <p:spPr>
          <a:xfrm>
            <a:off x="4279784" y="4806206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Women could own property 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C8044B61-8845-E31F-12D8-D7D07E870F0E}"/>
              </a:ext>
            </a:extLst>
          </p:cNvPr>
          <p:cNvSpPr txBox="1">
            <a:spLocks/>
          </p:cNvSpPr>
          <p:nvPr/>
        </p:nvSpPr>
        <p:spPr>
          <a:xfrm>
            <a:off x="6302912" y="4850500"/>
            <a:ext cx="1936019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Iron weapons, paper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1B2F0250-0FEF-F2E6-B1C1-C3FBF8B9D950}"/>
              </a:ext>
            </a:extLst>
          </p:cNvPr>
          <p:cNvSpPr txBox="1">
            <a:spLocks/>
          </p:cNvSpPr>
          <p:nvPr/>
        </p:nvSpPr>
        <p:spPr>
          <a:xfrm>
            <a:off x="10298028" y="4709528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Arete 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3BBF1080-040B-995B-88E5-0941DB782038}"/>
              </a:ext>
            </a:extLst>
          </p:cNvPr>
          <p:cNvSpPr txBox="1">
            <a:spLocks/>
          </p:cNvSpPr>
          <p:nvPr/>
        </p:nvSpPr>
        <p:spPr>
          <a:xfrm>
            <a:off x="4511008" y="3767627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Democracy+ sculpting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5CA240E7-C340-31C7-9535-190AD38D199B}"/>
              </a:ext>
            </a:extLst>
          </p:cNvPr>
          <p:cNvSpPr txBox="1">
            <a:spLocks/>
          </p:cNvSpPr>
          <p:nvPr/>
        </p:nvSpPr>
        <p:spPr>
          <a:xfrm>
            <a:off x="3096666" y="5799787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Logic and theatre 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51A681A0-DF3E-F449-B34A-23AD6D997B58}"/>
              </a:ext>
            </a:extLst>
          </p:cNvPr>
          <p:cNvSpPr txBox="1">
            <a:spLocks/>
          </p:cNvSpPr>
          <p:nvPr/>
        </p:nvSpPr>
        <p:spPr>
          <a:xfrm>
            <a:off x="4449070" y="5526076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Spread Greek culture</a:t>
            </a:r>
          </a:p>
        </p:txBody>
      </p:sp>
    </p:spTree>
    <p:extLst>
      <p:ext uri="{BB962C8B-B14F-4D97-AF65-F5344CB8AC3E}">
        <p14:creationId xmlns:p14="http://schemas.microsoft.com/office/powerpoint/2010/main" val="381693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D98F9-64FB-4EF1-4B2B-F771CDBCA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EBBD1-BE61-5171-DCEB-8A295A986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7044" y="121299"/>
            <a:ext cx="5244801" cy="3789616"/>
          </a:xfrm>
          <a:ln w="76200">
            <a:solidFill>
              <a:schemeClr val="accent1">
                <a:shade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             </a:t>
            </a: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400" b="1" dirty="0"/>
            </a:b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                  </a:t>
            </a:r>
            <a:r>
              <a:rPr lang="en-US" sz="4400" b="1" u="sng" dirty="0"/>
              <a:t>Rome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Consul			Julius Caesar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Augustus                            Constantine 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2400" b="1" dirty="0"/>
              <a:t>Christianity</a:t>
            </a:r>
            <a:br>
              <a:rPr lang="en-US" sz="2400" b="1" dirty="0"/>
            </a:br>
            <a:br>
              <a:rPr lang="en-US" sz="2400" b="1" dirty="0"/>
            </a:b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2B6197-12ED-3DCD-BE4F-96CC876BD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8528" y="4371284"/>
            <a:ext cx="1852724" cy="706940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algn="l"/>
            <a:r>
              <a:rPr lang="es-ES" sz="2800" b="1" dirty="0"/>
              <a:t>El emperador de Niza ayudó al comercio</a:t>
            </a:r>
            <a:endParaRPr lang="en-US" sz="28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20D49BD-7C9D-EFD1-70EF-61735A23338B}"/>
              </a:ext>
            </a:extLst>
          </p:cNvPr>
          <p:cNvSpPr txBox="1">
            <a:spLocks/>
          </p:cNvSpPr>
          <p:nvPr/>
        </p:nvSpPr>
        <p:spPr>
          <a:xfrm>
            <a:off x="8422364" y="3925236"/>
            <a:ext cx="1372086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Se </a:t>
            </a:r>
            <a:r>
              <a:rPr lang="en-US" sz="2800" b="1" dirty="0" err="1"/>
              <a:t>muda</a:t>
            </a:r>
            <a:r>
              <a:rPr lang="en-US" sz="2800" b="1" dirty="0"/>
              <a:t> </a:t>
            </a:r>
            <a:r>
              <a:rPr lang="en-US" sz="2800" b="1" dirty="0" err="1"/>
              <a:t>cada</a:t>
            </a:r>
            <a:r>
              <a:rPr lang="en-US" sz="2800" b="1" dirty="0"/>
              <a:t> </a:t>
            </a:r>
            <a:r>
              <a:rPr lang="en-US" sz="2800" b="1" dirty="0" err="1"/>
              <a:t>año</a:t>
            </a:r>
            <a:endParaRPr lang="en-US" sz="2800" b="1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F3D1638-9F72-712D-0486-1194661A5706}"/>
              </a:ext>
            </a:extLst>
          </p:cNvPr>
          <p:cNvSpPr txBox="1">
            <a:spLocks/>
          </p:cNvSpPr>
          <p:nvPr/>
        </p:nvSpPr>
        <p:spPr>
          <a:xfrm>
            <a:off x="2083550" y="3760306"/>
            <a:ext cx="1663817" cy="3851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Dura </a:t>
            </a:r>
            <a:r>
              <a:rPr lang="en-US" sz="2800" b="1" dirty="0" err="1"/>
              <a:t>prueba</a:t>
            </a:r>
            <a:endParaRPr lang="en-US" sz="2800" b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C7959B2-802D-A1E6-EC76-63D42DA57AE1}"/>
              </a:ext>
            </a:extLst>
          </p:cNvPr>
          <p:cNvSpPr txBox="1">
            <a:spLocks/>
          </p:cNvSpPr>
          <p:nvPr/>
        </p:nvSpPr>
        <p:spPr>
          <a:xfrm>
            <a:off x="10528183" y="5205934"/>
            <a:ext cx="1663817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Ruta de la </a:t>
            </a:r>
            <a:r>
              <a:rPr lang="en-US" sz="2800" b="1" dirty="0" err="1"/>
              <a:t>seda</a:t>
            </a:r>
            <a:endParaRPr lang="en-US" sz="2800" b="1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2CFFF93-560C-24DE-5DE0-20A7BA8D5AAB}"/>
              </a:ext>
            </a:extLst>
          </p:cNvPr>
          <p:cNvSpPr txBox="1">
            <a:spLocks/>
          </p:cNvSpPr>
          <p:nvPr/>
        </p:nvSpPr>
        <p:spPr>
          <a:xfrm>
            <a:off x="57612" y="5654668"/>
            <a:ext cx="1807912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3 </a:t>
            </a:r>
            <a:r>
              <a:rPr lang="en-US" sz="2800" b="1" dirty="0" err="1"/>
              <a:t>Propuestas</a:t>
            </a:r>
            <a:r>
              <a:rPr lang="en-US" sz="2800" b="1" dirty="0"/>
              <a:t> para </a:t>
            </a:r>
            <a:r>
              <a:rPr lang="en-US" sz="2800" b="1" dirty="0" err="1"/>
              <a:t>mujeres</a:t>
            </a:r>
            <a:endParaRPr lang="en-US" sz="2800" b="1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5A58A94-2D7E-6C06-B0B6-CCB2FF59D8E0}"/>
              </a:ext>
            </a:extLst>
          </p:cNvPr>
          <p:cNvSpPr txBox="1">
            <a:spLocks/>
          </p:cNvSpPr>
          <p:nvPr/>
        </p:nvSpPr>
        <p:spPr>
          <a:xfrm>
            <a:off x="1617656" y="6073497"/>
            <a:ext cx="1663817" cy="7166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Los </a:t>
            </a:r>
            <a:r>
              <a:rPr lang="en-US" sz="2800" b="1" dirty="0" err="1"/>
              <a:t>ricos</a:t>
            </a:r>
            <a:r>
              <a:rPr lang="en-US" sz="2800" b="1" dirty="0"/>
              <a:t> </a:t>
            </a:r>
            <a:r>
              <a:rPr lang="en-US" sz="2800" b="1" dirty="0" err="1"/>
              <a:t>compraron</a:t>
            </a:r>
            <a:r>
              <a:rPr lang="en-US" sz="2800" b="1" dirty="0"/>
              <a:t> tierras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836334-B0A1-33B9-FDFD-28548741FF22}"/>
              </a:ext>
            </a:extLst>
          </p:cNvPr>
          <p:cNvSpPr txBox="1">
            <a:spLocks/>
          </p:cNvSpPr>
          <p:nvPr/>
        </p:nvSpPr>
        <p:spPr>
          <a:xfrm>
            <a:off x="305089" y="3697701"/>
            <a:ext cx="1663817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Se </a:t>
            </a:r>
            <a:r>
              <a:rPr lang="en-US" sz="2800" b="1" dirty="0" err="1"/>
              <a:t>convirtió</a:t>
            </a:r>
            <a:r>
              <a:rPr lang="en-US" sz="2800" b="1" dirty="0"/>
              <a:t> al </a:t>
            </a:r>
            <a:r>
              <a:rPr lang="en-US" sz="2800" b="1" dirty="0" err="1"/>
              <a:t>budismo</a:t>
            </a:r>
            <a:endParaRPr lang="en-US" sz="2800" b="1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ABF82B0-8D51-6663-1430-33C4CE23A48F}"/>
              </a:ext>
            </a:extLst>
          </p:cNvPr>
          <p:cNvSpPr txBox="1">
            <a:spLocks/>
          </p:cNvSpPr>
          <p:nvPr/>
        </p:nvSpPr>
        <p:spPr>
          <a:xfrm>
            <a:off x="4645312" y="5962137"/>
            <a:ext cx="1649868" cy="7662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Abierto a cualquiera, caminos, paz</a:t>
            </a:r>
            <a:endParaRPr lang="en-US" sz="2800" b="1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239C15F-748D-6B5A-F1E7-1ED2139EEAD3}"/>
              </a:ext>
            </a:extLst>
          </p:cNvPr>
          <p:cNvSpPr txBox="1">
            <a:spLocks/>
          </p:cNvSpPr>
          <p:nvPr/>
        </p:nvSpPr>
        <p:spPr>
          <a:xfrm>
            <a:off x="3529968" y="4253318"/>
            <a:ext cx="1663817" cy="600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Invadido</a:t>
            </a:r>
            <a:r>
              <a:rPr lang="en-US" sz="2800" b="1" dirty="0"/>
              <a:t> </a:t>
            </a:r>
            <a:r>
              <a:rPr lang="en-US" sz="2800" b="1" dirty="0" err="1"/>
              <a:t>por</a:t>
            </a:r>
            <a:r>
              <a:rPr lang="en-US" sz="2800" b="1" dirty="0"/>
              <a:t> </a:t>
            </a:r>
            <a:r>
              <a:rPr lang="en-US" sz="2800" b="1" dirty="0" err="1"/>
              <a:t>los</a:t>
            </a:r>
            <a:r>
              <a:rPr lang="en-US" sz="2800" b="1" dirty="0"/>
              <a:t> </a:t>
            </a:r>
            <a:r>
              <a:rPr lang="en-US" sz="2800" b="1" dirty="0" err="1"/>
              <a:t>bárbaros</a:t>
            </a:r>
            <a:endParaRPr lang="en-US" sz="28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6595168-7904-E795-C13E-C70C0688137D}"/>
              </a:ext>
            </a:extLst>
          </p:cNvPr>
          <p:cNvSpPr txBox="1">
            <a:spLocks/>
          </p:cNvSpPr>
          <p:nvPr/>
        </p:nvSpPr>
        <p:spPr>
          <a:xfrm>
            <a:off x="10151801" y="5929610"/>
            <a:ext cx="1886781" cy="6373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Dio a los pobres trabajos, tierras</a:t>
            </a:r>
            <a:endParaRPr lang="en-US" sz="2800" b="1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2B75942-7224-FA02-93B7-2123BF49EF4D}"/>
              </a:ext>
            </a:extLst>
          </p:cNvPr>
          <p:cNvSpPr txBox="1">
            <a:spLocks/>
          </p:cNvSpPr>
          <p:nvPr/>
        </p:nvSpPr>
        <p:spPr>
          <a:xfrm>
            <a:off x="8431013" y="6067490"/>
            <a:ext cx="1663817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Soldados sin </a:t>
            </a:r>
            <a:r>
              <a:rPr lang="en-US" sz="2800" b="1" dirty="0" err="1"/>
              <a:t>hogar</a:t>
            </a:r>
            <a:endParaRPr lang="en-US" sz="2800" b="1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C4D3F45-321A-C9B5-ED45-44AFD81BCD7D}"/>
              </a:ext>
            </a:extLst>
          </p:cNvPr>
          <p:cNvSpPr txBox="1">
            <a:spLocks/>
          </p:cNvSpPr>
          <p:nvPr/>
        </p:nvSpPr>
        <p:spPr>
          <a:xfrm>
            <a:off x="6358672" y="6021588"/>
            <a:ext cx="2063691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Paz </a:t>
            </a:r>
            <a:r>
              <a:rPr lang="en-US" sz="2800" b="1" dirty="0" err="1"/>
              <a:t>por</a:t>
            </a:r>
            <a:r>
              <a:rPr lang="en-US" sz="2800" b="1" dirty="0"/>
              <a:t> 200 </a:t>
            </a:r>
            <a:r>
              <a:rPr lang="en-US" sz="2800" b="1" dirty="0" err="1"/>
              <a:t>años</a:t>
            </a:r>
            <a:endParaRPr lang="en-US" sz="2800" b="1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33767D6-25F9-A4CE-C292-F84F11235131}"/>
              </a:ext>
            </a:extLst>
          </p:cNvPr>
          <p:cNvSpPr txBox="1">
            <a:spLocks/>
          </p:cNvSpPr>
          <p:nvPr/>
        </p:nvSpPr>
        <p:spPr>
          <a:xfrm>
            <a:off x="167955" y="4380960"/>
            <a:ext cx="1542174" cy="7463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/>
              <a:t>Derrota</a:t>
            </a:r>
            <a:r>
              <a:rPr lang="en-US" b="1" dirty="0"/>
              <a:t> a Cartago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EEA170EF-3671-BDFE-EB84-BE28899EE7E4}"/>
              </a:ext>
            </a:extLst>
          </p:cNvPr>
          <p:cNvSpPr txBox="1">
            <a:spLocks/>
          </p:cNvSpPr>
          <p:nvPr/>
        </p:nvSpPr>
        <p:spPr>
          <a:xfrm>
            <a:off x="8422364" y="5239696"/>
            <a:ext cx="1469268" cy="8338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Construir</a:t>
            </a:r>
            <a:r>
              <a:rPr lang="en-US" sz="2800" b="1" dirty="0"/>
              <a:t>, </a:t>
            </a:r>
            <a:r>
              <a:rPr lang="en-US" sz="2800" b="1" dirty="0" err="1"/>
              <a:t>copiar</a:t>
            </a:r>
            <a:r>
              <a:rPr lang="en-US" sz="2800" b="1" dirty="0"/>
              <a:t> y </a:t>
            </a:r>
            <a:r>
              <a:rPr lang="en-US" sz="2800" b="1" dirty="0" err="1"/>
              <a:t>organizar</a:t>
            </a:r>
            <a:endParaRPr lang="en-US" sz="2800" b="1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1CB03E8-7D7B-55B3-A5C4-3AAAEF02871A}"/>
              </a:ext>
            </a:extLst>
          </p:cNvPr>
          <p:cNvSpPr txBox="1">
            <a:spLocks/>
          </p:cNvSpPr>
          <p:nvPr/>
        </p:nvSpPr>
        <p:spPr>
          <a:xfrm>
            <a:off x="8422363" y="4624529"/>
            <a:ext cx="2051109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1 año solo y luego esperar 10</a:t>
            </a:r>
            <a:endParaRPr lang="en-US" sz="2800" b="1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8B57A5B-944B-268D-6A2F-E847292033A4}"/>
              </a:ext>
            </a:extLst>
          </p:cNvPr>
          <p:cNvSpPr txBox="1">
            <a:spLocks/>
          </p:cNvSpPr>
          <p:nvPr/>
        </p:nvSpPr>
        <p:spPr>
          <a:xfrm>
            <a:off x="3895947" y="252229"/>
            <a:ext cx="2821097" cy="3436485"/>
          </a:xfrm>
          <a:prstGeom prst="rect">
            <a:avLst/>
          </a:prstGeom>
          <a:ln w="76200"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700" b="1" u="sng" dirty="0"/>
              <a:t>Han</a:t>
            </a:r>
          </a:p>
          <a:p>
            <a:endParaRPr lang="en-US" sz="4300" b="1" dirty="0"/>
          </a:p>
          <a:p>
            <a:endParaRPr lang="en-US" sz="4300" b="1" dirty="0"/>
          </a:p>
          <a:p>
            <a:pPr algn="l"/>
            <a:r>
              <a:rPr lang="en-US" sz="4000" b="1" dirty="0"/>
              <a:t>Gov’t workers</a:t>
            </a:r>
          </a:p>
          <a:p>
            <a:pPr algn="l"/>
            <a:endParaRPr lang="en-US" sz="4000" b="1" dirty="0"/>
          </a:p>
          <a:p>
            <a:pPr algn="l"/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endParaRPr lang="en-US" sz="4000" b="1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DB4B438-4693-F749-2A91-AD7C8F6E97B6}"/>
              </a:ext>
            </a:extLst>
          </p:cNvPr>
          <p:cNvSpPr txBox="1">
            <a:spLocks/>
          </p:cNvSpPr>
          <p:nvPr/>
        </p:nvSpPr>
        <p:spPr>
          <a:xfrm>
            <a:off x="282997" y="176526"/>
            <a:ext cx="3371818" cy="3436485"/>
          </a:xfrm>
          <a:prstGeom prst="rect">
            <a:avLst/>
          </a:prstGeom>
          <a:ln w="76200"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u="sng" dirty="0"/>
              <a:t>Greece</a:t>
            </a:r>
          </a:p>
          <a:p>
            <a:endParaRPr lang="en-US" sz="4200" b="1" u="sng" dirty="0"/>
          </a:p>
          <a:p>
            <a:pPr algn="l"/>
            <a:r>
              <a:rPr lang="en-US" sz="2400" b="1" dirty="0"/>
              <a:t>Dorians</a:t>
            </a:r>
          </a:p>
          <a:p>
            <a:pPr algn="l"/>
            <a:br>
              <a:rPr lang="en-US" sz="4000" b="1" dirty="0"/>
            </a:br>
            <a:r>
              <a:rPr lang="en-US" sz="3300" b="1" dirty="0"/>
              <a:t>Athens</a:t>
            </a:r>
          </a:p>
          <a:p>
            <a:pPr algn="l"/>
            <a:endParaRPr lang="en-US" sz="3300" b="1" dirty="0"/>
          </a:p>
          <a:p>
            <a:pPr algn="l"/>
            <a:endParaRPr lang="en-US" sz="3300" b="1" dirty="0"/>
          </a:p>
          <a:p>
            <a:pPr algn="l"/>
            <a:endParaRPr lang="en-US" sz="3300" b="1" dirty="0"/>
          </a:p>
          <a:p>
            <a:pPr algn="l"/>
            <a:r>
              <a:rPr lang="en-US" sz="3300" b="1" dirty="0"/>
              <a:t>Alexander </a:t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C860C20-F499-2390-3D26-FADB3500C5A0}"/>
              </a:ext>
            </a:extLst>
          </p:cNvPr>
          <p:cNvSpPr txBox="1">
            <a:spLocks/>
          </p:cNvSpPr>
          <p:nvPr/>
        </p:nvSpPr>
        <p:spPr>
          <a:xfrm>
            <a:off x="6352151" y="5421212"/>
            <a:ext cx="1663817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Invadido</a:t>
            </a:r>
            <a:r>
              <a:rPr lang="en-US" sz="2800" b="1" dirty="0"/>
              <a:t> </a:t>
            </a:r>
            <a:r>
              <a:rPr lang="en-US" sz="2800" b="1" dirty="0" err="1"/>
              <a:t>por</a:t>
            </a:r>
            <a:r>
              <a:rPr lang="en-US" sz="2800" b="1" dirty="0"/>
              <a:t> </a:t>
            </a:r>
            <a:r>
              <a:rPr lang="en-US" sz="2800" b="1" dirty="0" err="1"/>
              <a:t>los</a:t>
            </a:r>
            <a:r>
              <a:rPr lang="en-US" sz="2800" b="1" dirty="0"/>
              <a:t> </a:t>
            </a:r>
            <a:r>
              <a:rPr lang="en-US" sz="2800" b="1" dirty="0" err="1"/>
              <a:t>bárbaros</a:t>
            </a:r>
            <a:endParaRPr lang="en-US" sz="2800" b="1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43AABEB-1602-1C6C-7B6F-B8CEBA25F913}"/>
              </a:ext>
            </a:extLst>
          </p:cNvPr>
          <p:cNvSpPr txBox="1">
            <a:spLocks/>
          </p:cNvSpPr>
          <p:nvPr/>
        </p:nvSpPr>
        <p:spPr>
          <a:xfrm>
            <a:off x="3408079" y="5214866"/>
            <a:ext cx="1663817" cy="7376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Los </a:t>
            </a:r>
            <a:r>
              <a:rPr lang="en-US" sz="2800" b="1" dirty="0" err="1"/>
              <a:t>ricos</a:t>
            </a:r>
            <a:r>
              <a:rPr lang="en-US" sz="2800" b="1" dirty="0"/>
              <a:t> </a:t>
            </a:r>
            <a:r>
              <a:rPr lang="en-US" sz="2800" b="1" dirty="0" err="1"/>
              <a:t>compraron</a:t>
            </a:r>
            <a:r>
              <a:rPr lang="en-US" sz="2800" b="1" dirty="0"/>
              <a:t> tierras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DEE55C13-5558-F452-B12D-36BA5421486E}"/>
              </a:ext>
            </a:extLst>
          </p:cNvPr>
          <p:cNvSpPr txBox="1">
            <a:spLocks/>
          </p:cNvSpPr>
          <p:nvPr/>
        </p:nvSpPr>
        <p:spPr>
          <a:xfrm>
            <a:off x="6247152" y="4037944"/>
            <a:ext cx="2099032" cy="84316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Legalizó el cristianismo y movió el capital</a:t>
            </a:r>
            <a:endParaRPr lang="en-US" sz="2800" b="1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9CFDA5C2-956F-0F12-0836-7C4296555849}"/>
              </a:ext>
            </a:extLst>
          </p:cNvPr>
          <p:cNvSpPr txBox="1">
            <a:spLocks/>
          </p:cNvSpPr>
          <p:nvPr/>
        </p:nvSpPr>
        <p:spPr>
          <a:xfrm>
            <a:off x="10082699" y="3913095"/>
            <a:ext cx="1879146" cy="7964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Los ricos tienen calefacción y alcantarillado</a:t>
            </a:r>
            <a:endParaRPr lang="en-US" sz="2800" b="1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D1BFB9E8-9AF9-AD2C-6019-282E6B2F046A}"/>
              </a:ext>
            </a:extLst>
          </p:cNvPr>
          <p:cNvSpPr txBox="1">
            <a:spLocks/>
          </p:cNvSpPr>
          <p:nvPr/>
        </p:nvSpPr>
        <p:spPr>
          <a:xfrm>
            <a:off x="1828344" y="5093747"/>
            <a:ext cx="1663817" cy="5118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Vino y aceite de oliva exportados</a:t>
            </a:r>
            <a:endParaRPr lang="en-US" sz="2800" b="1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EAAA92B-D3A0-1C9F-78D7-B7DD35C7CBD8}"/>
              </a:ext>
            </a:extLst>
          </p:cNvPr>
          <p:cNvSpPr txBox="1">
            <a:spLocks/>
          </p:cNvSpPr>
          <p:nvPr/>
        </p:nvSpPr>
        <p:spPr>
          <a:xfrm>
            <a:off x="175958" y="5124276"/>
            <a:ext cx="1809712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Solo mujeres en el hogar o en el mercado</a:t>
            </a:r>
            <a:endParaRPr lang="en-US" sz="2800" b="1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1BFD2538-051B-B642-D8E4-04C755825508}"/>
              </a:ext>
            </a:extLst>
          </p:cNvPr>
          <p:cNvSpPr txBox="1">
            <a:spLocks/>
          </p:cNvSpPr>
          <p:nvPr/>
        </p:nvSpPr>
        <p:spPr>
          <a:xfrm>
            <a:off x="4279784" y="4806206"/>
            <a:ext cx="1852724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/>
              <a:t>Las mujeres podían ser propietarias de propiedades</a:t>
            </a:r>
            <a:endParaRPr lang="en-US" sz="2800" b="1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B74E3569-6280-63EB-C04C-2F03213B7DFB}"/>
              </a:ext>
            </a:extLst>
          </p:cNvPr>
          <p:cNvSpPr txBox="1">
            <a:spLocks/>
          </p:cNvSpPr>
          <p:nvPr/>
        </p:nvSpPr>
        <p:spPr>
          <a:xfrm>
            <a:off x="6302912" y="4850500"/>
            <a:ext cx="1936019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Armas de </a:t>
            </a:r>
            <a:r>
              <a:rPr lang="en-US" sz="2800" b="1" dirty="0" err="1"/>
              <a:t>hierro</a:t>
            </a:r>
            <a:r>
              <a:rPr lang="en-US" sz="2800" b="1" dirty="0"/>
              <a:t>, </a:t>
            </a:r>
            <a:r>
              <a:rPr lang="en-US" sz="2800" b="1" dirty="0" err="1"/>
              <a:t>papel</a:t>
            </a:r>
            <a:endParaRPr lang="en-US" sz="2800" b="1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C80AD82E-3550-7A0D-5FBB-8173E799B5BA}"/>
              </a:ext>
            </a:extLst>
          </p:cNvPr>
          <p:cNvSpPr txBox="1">
            <a:spLocks/>
          </p:cNvSpPr>
          <p:nvPr/>
        </p:nvSpPr>
        <p:spPr>
          <a:xfrm>
            <a:off x="10761721" y="4672283"/>
            <a:ext cx="1108405" cy="505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Arete 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DA119358-A2BD-E1E8-C7D3-9CD5D8D9B6CC}"/>
              </a:ext>
            </a:extLst>
          </p:cNvPr>
          <p:cNvSpPr txBox="1">
            <a:spLocks/>
          </p:cNvSpPr>
          <p:nvPr/>
        </p:nvSpPr>
        <p:spPr>
          <a:xfrm>
            <a:off x="4183462" y="3767627"/>
            <a:ext cx="1991364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Escultura</a:t>
            </a:r>
            <a:r>
              <a:rPr lang="en-US" sz="2800" b="1" dirty="0"/>
              <a:t> de la </a:t>
            </a:r>
            <a:r>
              <a:rPr lang="en-US" sz="2800" b="1" dirty="0" err="1"/>
              <a:t>democracia</a:t>
            </a:r>
            <a:r>
              <a:rPr lang="en-US" sz="2800" b="1" dirty="0"/>
              <a:t>+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82D207AB-FEA8-059A-0B0D-C64DFB491E36}"/>
              </a:ext>
            </a:extLst>
          </p:cNvPr>
          <p:cNvSpPr txBox="1">
            <a:spLocks/>
          </p:cNvSpPr>
          <p:nvPr/>
        </p:nvSpPr>
        <p:spPr>
          <a:xfrm>
            <a:off x="3397211" y="6041433"/>
            <a:ext cx="1262363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Lógica</a:t>
            </a:r>
            <a:r>
              <a:rPr lang="en-US" sz="2800" b="1" dirty="0"/>
              <a:t> y </a:t>
            </a:r>
            <a:r>
              <a:rPr lang="en-US" sz="2800" b="1" dirty="0" err="1"/>
              <a:t>teatro</a:t>
            </a:r>
            <a:endParaRPr lang="en-US" sz="2800" b="1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B231644-045F-684F-DF1E-B30EFD432214}"/>
              </a:ext>
            </a:extLst>
          </p:cNvPr>
          <p:cNvSpPr txBox="1">
            <a:spLocks/>
          </p:cNvSpPr>
          <p:nvPr/>
        </p:nvSpPr>
        <p:spPr>
          <a:xfrm>
            <a:off x="4579082" y="5331682"/>
            <a:ext cx="1663817" cy="600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/>
              <a:t>Difundir</a:t>
            </a:r>
            <a:r>
              <a:rPr lang="en-US" sz="2800" b="1" dirty="0"/>
              <a:t> la </a:t>
            </a:r>
            <a:r>
              <a:rPr lang="en-US" sz="2800" b="1" dirty="0" err="1"/>
              <a:t>cultura</a:t>
            </a:r>
            <a:r>
              <a:rPr lang="en-US" sz="2800" b="1" dirty="0"/>
              <a:t> </a:t>
            </a:r>
            <a:r>
              <a:rPr lang="en-US" sz="2800" b="1" dirty="0" err="1"/>
              <a:t>griega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42794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309</Words>
  <Application>Microsoft Office PowerPoint</Application>
  <PresentationFormat>Widescreen</PresentationFormat>
  <Paragraphs>84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                                    Rome  Consul   Julius Caesar  Augustus                            Constantine   Christianity  </vt:lpstr>
      <vt:lpstr>                                     Rome  Consul   Julius Caesar  Augustus                            Constantine   Christianity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Rome  Consul   Julius Caesar  Augustus                            Constantine   Christianity</dc:title>
  <dc:creator>Marc Allen Whitehead</dc:creator>
  <cp:lastModifiedBy>Marc Whitehead</cp:lastModifiedBy>
  <cp:revision>4</cp:revision>
  <cp:lastPrinted>2024-02-15T13:51:19Z</cp:lastPrinted>
  <dcterms:created xsi:type="dcterms:W3CDTF">2022-09-21T13:20:31Z</dcterms:created>
  <dcterms:modified xsi:type="dcterms:W3CDTF">2024-02-15T13:51:32Z</dcterms:modified>
</cp:coreProperties>
</file>