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0" r:id="rId4"/>
    <p:sldId id="257" r:id="rId5"/>
    <p:sldId id="271" r:id="rId6"/>
    <p:sldId id="272" r:id="rId7"/>
    <p:sldId id="275" r:id="rId8"/>
    <p:sldId id="273" r:id="rId9"/>
    <p:sldId id="259" r:id="rId10"/>
    <p:sldId id="274" r:id="rId11"/>
    <p:sldId id="260" r:id="rId12"/>
    <p:sldId id="287" r:id="rId13"/>
    <p:sldId id="286" r:id="rId14"/>
    <p:sldId id="278" r:id="rId15"/>
    <p:sldId id="276" r:id="rId16"/>
    <p:sldId id="280" r:id="rId17"/>
    <p:sldId id="277" r:id="rId18"/>
    <p:sldId id="283" r:id="rId19"/>
    <p:sldId id="284" r:id="rId20"/>
    <p:sldId id="285" r:id="rId21"/>
    <p:sldId id="281" r:id="rId22"/>
    <p:sldId id="282" r:id="rId23"/>
    <p:sldId id="288" r:id="rId24"/>
    <p:sldId id="295" r:id="rId25"/>
    <p:sldId id="293" r:id="rId26"/>
    <p:sldId id="261" r:id="rId27"/>
    <p:sldId id="296" r:id="rId28"/>
    <p:sldId id="294" r:id="rId29"/>
    <p:sldId id="299" r:id="rId30"/>
    <p:sldId id="297" r:id="rId31"/>
    <p:sldId id="298" r:id="rId32"/>
    <p:sldId id="289" r:id="rId33"/>
    <p:sldId id="29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000" autoAdjust="0"/>
    <p:restoredTop sz="94660"/>
  </p:normalViewPr>
  <p:slideViewPr>
    <p:cSldViewPr snapToGrid="0">
      <p:cViewPr varScale="1">
        <p:scale>
          <a:sx n="78" d="100"/>
          <a:sy n="78" d="100"/>
        </p:scale>
        <p:origin x="30" y="66"/>
      </p:cViewPr>
      <p:guideLst/>
    </p:cSldViewPr>
  </p:slideViewPr>
  <p:notesTextViewPr>
    <p:cViewPr>
      <p:scale>
        <a:sx n="1" d="1"/>
        <a:sy n="1" d="1"/>
      </p:scale>
      <p:origin x="0" y="0"/>
    </p:cViewPr>
  </p:notesTextViewPr>
  <p:sorterViewPr>
    <p:cViewPr>
      <p:scale>
        <a:sx n="110" d="100"/>
        <a:sy n="110" d="100"/>
      </p:scale>
      <p:origin x="0" y="-98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A8D28-401A-44AB-84D1-1DDBE5420D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CBD7FB-BFA9-40D9-986B-A0DF90935C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58331-D2A7-45DB-A028-6F3A7745FE0D}"/>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5" name="Footer Placeholder 4">
            <a:extLst>
              <a:ext uri="{FF2B5EF4-FFF2-40B4-BE49-F238E27FC236}">
                <a16:creationId xmlns:a16="http://schemas.microsoft.com/office/drawing/2014/main" id="{D0450E6B-7DCD-4EF4-AAA0-26D63A398A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F97590-8A63-456A-BC46-AD5D9F925082}"/>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386630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6B972-D2AE-4D74-970D-5DBD711CCB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08AA4B-6A00-4220-986E-78F6A2AB22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BA1F39-E713-4047-BD11-59B9CEADD29E}"/>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5" name="Footer Placeholder 4">
            <a:extLst>
              <a:ext uri="{FF2B5EF4-FFF2-40B4-BE49-F238E27FC236}">
                <a16:creationId xmlns:a16="http://schemas.microsoft.com/office/drawing/2014/main" id="{17090592-2F88-4230-9FAF-E3649A35BB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5E700-B92A-4297-AEFF-F4E92B718428}"/>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4021117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DEB6A4-0D00-4E05-AC9C-DC2044A9C2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4299B9-5A6E-4B38-9FC5-0B46E27B9D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F04674-C2A3-4BE9-B3FD-56B74C7C6513}"/>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5" name="Footer Placeholder 4">
            <a:extLst>
              <a:ext uri="{FF2B5EF4-FFF2-40B4-BE49-F238E27FC236}">
                <a16:creationId xmlns:a16="http://schemas.microsoft.com/office/drawing/2014/main" id="{62C64034-2588-4A69-AB05-71884997B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458B32-F1F6-41B3-8162-C5B992EF4B84}"/>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3324471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6C4C-0988-4E0F-BEA2-0F5BDC2A38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C64327-5649-4020-8049-115C7CE47F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227FE-ACD4-4925-9F80-7601EA44432E}"/>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5" name="Footer Placeholder 4">
            <a:extLst>
              <a:ext uri="{FF2B5EF4-FFF2-40B4-BE49-F238E27FC236}">
                <a16:creationId xmlns:a16="http://schemas.microsoft.com/office/drawing/2014/main" id="{712EA7F8-D4C1-414B-9509-22EB683514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F6C06C-438B-412A-8FB1-F20ED5F17A05}"/>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291822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B2F37-2713-4300-81DF-2C680FE617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B39A23-EC76-4CB7-8528-5A701F70DB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1F48C4-E38F-421A-9F8A-98C4346C7688}"/>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5" name="Footer Placeholder 4">
            <a:extLst>
              <a:ext uri="{FF2B5EF4-FFF2-40B4-BE49-F238E27FC236}">
                <a16:creationId xmlns:a16="http://schemas.microsoft.com/office/drawing/2014/main" id="{C936C027-D2E9-43BF-B703-198474E616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7C8E78-8899-49C4-B895-46FBCF7F3F3E}"/>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77542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318A2-52C6-4DF3-9EB5-03500105A4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BCDDC6-2247-4A19-A387-4EB4930656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AA4F56-5964-464B-9188-9CF9E4AD1A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6F8004-FDA9-4973-8FCA-259EFC0D33AC}"/>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6" name="Footer Placeholder 5">
            <a:extLst>
              <a:ext uri="{FF2B5EF4-FFF2-40B4-BE49-F238E27FC236}">
                <a16:creationId xmlns:a16="http://schemas.microsoft.com/office/drawing/2014/main" id="{5C88364E-FE0A-429A-972A-54730394F6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C3097C-AA3F-4D5C-AEA1-61567B0A02FD}"/>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271923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B2722-F71D-4F15-9B5F-E63E2966D5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15A6A1-32C6-40A4-8E9B-F5B4187546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AE97CF-1EB2-4AA6-9DB9-FF2DD28E38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2179D7-9F77-4A6B-A844-1AAD8053D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1FE6FA-2C97-4FCA-96D5-DD807F0A49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2CDEF4-4E44-416B-89DE-556C117607C5}"/>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8" name="Footer Placeholder 7">
            <a:extLst>
              <a:ext uri="{FF2B5EF4-FFF2-40B4-BE49-F238E27FC236}">
                <a16:creationId xmlns:a16="http://schemas.microsoft.com/office/drawing/2014/main" id="{D7A0046B-E711-4059-B302-D586D7898A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3CADE0-9C22-4A46-8F78-623B426491A5}"/>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2671764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19556-FA87-471D-A4A0-129A30CD1C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F0D799-0A99-4DD2-9665-E998254317A9}"/>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4" name="Footer Placeholder 3">
            <a:extLst>
              <a:ext uri="{FF2B5EF4-FFF2-40B4-BE49-F238E27FC236}">
                <a16:creationId xmlns:a16="http://schemas.microsoft.com/office/drawing/2014/main" id="{8032F7E9-7CF3-45ED-A47C-2E395AAE9D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6EA563-2548-4946-B943-E3110970FB34}"/>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35618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A36A28-FF49-4EFB-AB6C-FB15F858405F}"/>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3" name="Footer Placeholder 2">
            <a:extLst>
              <a:ext uri="{FF2B5EF4-FFF2-40B4-BE49-F238E27FC236}">
                <a16:creationId xmlns:a16="http://schemas.microsoft.com/office/drawing/2014/main" id="{04841240-F318-446D-94CD-9CD82F3CC9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326431-82D6-4611-8235-B769D349A53D}"/>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280165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764D1-181A-4B1B-984E-D24606113E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746430-3CDC-46C2-A54C-A927F131FC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C5CFB6-59C1-4DD2-B7D5-5C3A64B02A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C2D7FB-C621-4B12-B900-DECFE971BE03}"/>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6" name="Footer Placeholder 5">
            <a:extLst>
              <a:ext uri="{FF2B5EF4-FFF2-40B4-BE49-F238E27FC236}">
                <a16:creationId xmlns:a16="http://schemas.microsoft.com/office/drawing/2014/main" id="{69D03955-6363-4AAF-B978-FFBDBCAFA9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AD25BD-D001-49E0-A557-EEFB40ECDD20}"/>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251978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52DBD-1607-4ECC-A0E8-4FA7B7A893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97DD84-E210-4AF0-B1DF-512E99DDD9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66AE13-E2E2-4272-BFFF-697A02401C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74FBFB-8411-4095-A911-349FC567AAE7}"/>
              </a:ext>
            </a:extLst>
          </p:cNvPr>
          <p:cNvSpPr>
            <a:spLocks noGrp="1"/>
          </p:cNvSpPr>
          <p:nvPr>
            <p:ph type="dt" sz="half" idx="10"/>
          </p:nvPr>
        </p:nvSpPr>
        <p:spPr/>
        <p:txBody>
          <a:bodyPr/>
          <a:lstStyle/>
          <a:p>
            <a:fld id="{02EC075A-E0EB-4A1B-A0DC-AE8E4527F49A}" type="datetimeFigureOut">
              <a:rPr lang="en-US" smtClean="0"/>
              <a:t>10/29/2024</a:t>
            </a:fld>
            <a:endParaRPr lang="en-US"/>
          </a:p>
        </p:txBody>
      </p:sp>
      <p:sp>
        <p:nvSpPr>
          <p:cNvPr id="6" name="Footer Placeholder 5">
            <a:extLst>
              <a:ext uri="{FF2B5EF4-FFF2-40B4-BE49-F238E27FC236}">
                <a16:creationId xmlns:a16="http://schemas.microsoft.com/office/drawing/2014/main" id="{6A306F85-1980-4F3B-90DC-6F03F97874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F333-86C6-411A-B707-048C4AE18430}"/>
              </a:ext>
            </a:extLst>
          </p:cNvPr>
          <p:cNvSpPr>
            <a:spLocks noGrp="1"/>
          </p:cNvSpPr>
          <p:nvPr>
            <p:ph type="sldNum" sz="quarter" idx="12"/>
          </p:nvPr>
        </p:nvSpPr>
        <p:spPr/>
        <p:txBody>
          <a:bodyPr/>
          <a:lstStyle/>
          <a:p>
            <a:fld id="{A6992688-7D8A-4E28-A3ED-3EDAF5A9DCF8}" type="slidenum">
              <a:rPr lang="en-US" smtClean="0"/>
              <a:t>‹#›</a:t>
            </a:fld>
            <a:endParaRPr lang="en-US"/>
          </a:p>
        </p:txBody>
      </p:sp>
    </p:spTree>
    <p:extLst>
      <p:ext uri="{BB962C8B-B14F-4D97-AF65-F5344CB8AC3E}">
        <p14:creationId xmlns:p14="http://schemas.microsoft.com/office/powerpoint/2010/main" val="150764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2FEF53-8C9A-4A2B-A099-8120587C5C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E5EF8B-2676-446F-B860-75645C6092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2A1F31-2054-4923-90C5-E1AA7B820D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EC075A-E0EB-4A1B-A0DC-AE8E4527F49A}" type="datetimeFigureOut">
              <a:rPr lang="en-US" smtClean="0"/>
              <a:t>10/29/2024</a:t>
            </a:fld>
            <a:endParaRPr lang="en-US"/>
          </a:p>
        </p:txBody>
      </p:sp>
      <p:sp>
        <p:nvSpPr>
          <p:cNvPr id="5" name="Footer Placeholder 4">
            <a:extLst>
              <a:ext uri="{FF2B5EF4-FFF2-40B4-BE49-F238E27FC236}">
                <a16:creationId xmlns:a16="http://schemas.microsoft.com/office/drawing/2014/main" id="{45B40CFC-11C9-4D5B-B48E-1C9284E7CF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D1034C-D012-4F19-864D-F3F237BD02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92688-7D8A-4E28-A3ED-3EDAF5A9DCF8}" type="slidenum">
              <a:rPr lang="en-US" smtClean="0"/>
              <a:t>‹#›</a:t>
            </a:fld>
            <a:endParaRPr lang="en-US"/>
          </a:p>
        </p:txBody>
      </p:sp>
    </p:spTree>
    <p:extLst>
      <p:ext uri="{BB962C8B-B14F-4D97-AF65-F5344CB8AC3E}">
        <p14:creationId xmlns:p14="http://schemas.microsoft.com/office/powerpoint/2010/main" val="3300620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google.com/search?hl=en&amp;q=the+simpsons+go+tto+a+chocolate+factory&amp;meta=#fpstate=ive&amp;vld=cid:942f7c48,vid:IqlCIPGHCqQ,st:0" TargetMode="Externa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10403976" cy="3653320"/>
          </a:xfrm>
        </p:spPr>
        <p:txBody>
          <a:bodyPr>
            <a:normAutofit/>
          </a:bodyPr>
          <a:lstStyle/>
          <a:p>
            <a:r>
              <a:rPr lang="en-US" sz="7200" dirty="0">
                <a:solidFill>
                  <a:schemeClr val="bg1"/>
                </a:solidFill>
                <a:latin typeface="Times New Roman" panose="02020603050405020304" pitchFamily="18" charset="0"/>
                <a:cs typeface="Times New Roman" panose="02020603050405020304" pitchFamily="18" charset="0"/>
              </a:rPr>
              <a:t>The Mayans,  Aztecs and Incas</a:t>
            </a:r>
          </a:p>
        </p:txBody>
      </p:sp>
    </p:spTree>
    <p:extLst>
      <p:ext uri="{BB962C8B-B14F-4D97-AF65-F5344CB8AC3E}">
        <p14:creationId xmlns:p14="http://schemas.microsoft.com/office/powerpoint/2010/main" val="2950865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95890" y="1320535"/>
            <a:ext cx="11611100" cy="5401917"/>
          </a:xfrm>
        </p:spPr>
        <p:txBody>
          <a:bodyPr>
            <a:noAutofit/>
          </a:bodyPr>
          <a:lstStyle/>
          <a:p>
            <a:pPr algn="l"/>
            <a:r>
              <a:rPr lang="en-US" sz="5400" dirty="0">
                <a:solidFill>
                  <a:schemeClr val="bg1"/>
                </a:solidFill>
                <a:latin typeface="Times New Roman" panose="02020603050405020304" pitchFamily="18" charset="0"/>
                <a:cs typeface="Times New Roman" panose="02020603050405020304" pitchFamily="18" charset="0"/>
              </a:rPr>
              <a:t>The Mayans </a:t>
            </a:r>
          </a:p>
          <a:p>
            <a:pPr algn="l"/>
            <a:endParaRPr lang="en-US" sz="54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The peak Mayan population may have reached two million people, most of whom were settled in the lowlands of what is now Guatemala. After 900 </a:t>
            </a:r>
            <a:r>
              <a:rPr lang="en-US" sz="3200" b="0" i="0" cap="all" dirty="0">
                <a:solidFill>
                  <a:schemeClr val="bg1"/>
                </a:solidFill>
                <a:effectLst/>
                <a:latin typeface="Times New Roman" panose="02020603050405020304" pitchFamily="18" charset="0"/>
                <a:cs typeface="Times New Roman" panose="02020603050405020304" pitchFamily="18" charset="0"/>
              </a:rPr>
              <a:t>CE</a:t>
            </a:r>
            <a:r>
              <a:rPr lang="en-US" sz="3200" b="0" i="0" dirty="0">
                <a:solidFill>
                  <a:schemeClr val="bg1"/>
                </a:solidFill>
                <a:effectLst/>
                <a:latin typeface="Times New Roman" panose="02020603050405020304" pitchFamily="18" charset="0"/>
                <a:cs typeface="Times New Roman" panose="02020603050405020304" pitchFamily="18" charset="0"/>
              </a:rPr>
              <a:t>, however, the Classic Maya civilization declined, leaving the great cities and ceremonial centers vacant and overgrown with jungle vegetation</a:t>
            </a:r>
            <a:r>
              <a:rPr lang="en-US" sz="3200" b="0" i="0" dirty="0">
                <a:solidFill>
                  <a:schemeClr val="bg1"/>
                </a:solidFill>
                <a:effectLst/>
                <a:latin typeface="Georgia" panose="02040502050405020303" pitchFamily="18" charset="0"/>
              </a:rPr>
              <a:t>.</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2050" name="Picture 2" descr="Mexico wants to run a tourist train through its Mayan heartland — should  it? | Greenbiz">
            <a:extLst>
              <a:ext uri="{FF2B5EF4-FFF2-40B4-BE49-F238E27FC236}">
                <a16:creationId xmlns:a16="http://schemas.microsoft.com/office/drawing/2014/main" id="{02A8E07C-CDD3-4631-928C-7C10295A5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5687" y="-280501"/>
            <a:ext cx="8194276" cy="4301995"/>
          </a:xfrm>
          <a:prstGeom prst="rect">
            <a:avLst/>
          </a:prstGeom>
          <a:noFill/>
          <a:effectLst>
            <a:softEdge rad="1206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139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alpha val="96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60058" y="1689347"/>
            <a:ext cx="11400639" cy="6334979"/>
          </a:xfrm>
        </p:spPr>
        <p:txBody>
          <a:bodyPr>
            <a:normAutofit/>
          </a:bodyPr>
          <a:lstStyle/>
          <a:p>
            <a:pPr algn="l"/>
            <a:r>
              <a:rPr lang="en-US" sz="5400" dirty="0">
                <a:solidFill>
                  <a:schemeClr val="bg1"/>
                </a:solidFill>
                <a:latin typeface="Times New Roman" panose="02020603050405020304" pitchFamily="18" charset="0"/>
                <a:cs typeface="Times New Roman" panose="02020603050405020304" pitchFamily="18" charset="0"/>
              </a:rPr>
              <a:t>The Aztecs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3200" dirty="0">
                <a:solidFill>
                  <a:schemeClr val="bg1"/>
                </a:solidFill>
                <a:latin typeface="Times New Roman" panose="02020603050405020304" pitchFamily="18" charset="0"/>
                <a:cs typeface="Times New Roman" panose="02020603050405020304" pitchFamily="18" charset="0"/>
              </a:rPr>
              <a:t> </a:t>
            </a:r>
          </a:p>
          <a:p>
            <a:pPr algn="l"/>
            <a:endParaRPr lang="en-US" sz="4400" dirty="0">
              <a:solidFill>
                <a:srgbClr val="00FFFF"/>
              </a:solidFill>
              <a:latin typeface="Times New Roman" panose="02020603050405020304" pitchFamily="18" charset="0"/>
              <a:cs typeface="Times New Roman" panose="02020603050405020304" pitchFamily="18" charset="0"/>
            </a:endParaRPr>
          </a:p>
        </p:txBody>
      </p:sp>
      <p:pic>
        <p:nvPicPr>
          <p:cNvPr id="9218" name="Picture 2" descr="Unique Facts about Mexico: Tenochtitlan">
            <a:extLst>
              <a:ext uri="{FF2B5EF4-FFF2-40B4-BE49-F238E27FC236}">
                <a16:creationId xmlns:a16="http://schemas.microsoft.com/office/drawing/2014/main" id="{FF2F0F6B-387B-4F9A-A3C6-38BA8DEBEB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10" y="2336107"/>
            <a:ext cx="7612615" cy="4521893"/>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pic>
        <p:nvPicPr>
          <p:cNvPr id="9220" name="Picture 4" descr="Montezuma&amp;#39;s Empire | Maps.com.com">
            <a:extLst>
              <a:ext uri="{FF2B5EF4-FFF2-40B4-BE49-F238E27FC236}">
                <a16:creationId xmlns:a16="http://schemas.microsoft.com/office/drawing/2014/main" id="{B945EF8C-DB49-45B8-A2D5-44A832758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048" y="821775"/>
            <a:ext cx="6209952" cy="3901920"/>
          </a:xfrm>
          <a:prstGeom prst="rect">
            <a:avLst/>
          </a:prstGeom>
          <a:noFill/>
          <a:effectLst>
            <a:softEdge rad="152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095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64366" y="993265"/>
            <a:ext cx="11028830" cy="6334979"/>
          </a:xfrm>
        </p:spPr>
        <p:txBody>
          <a:bodyPr>
            <a:normAutofit/>
          </a:bodyPr>
          <a:lstStyle/>
          <a:p>
            <a:pPr algn="l"/>
            <a:r>
              <a:rPr lang="en-US" sz="4400" dirty="0">
                <a:solidFill>
                  <a:schemeClr val="bg1"/>
                </a:solidFill>
                <a:latin typeface="Times New Roman" panose="02020603050405020304" pitchFamily="18" charset="0"/>
                <a:cs typeface="Times New Roman" panose="02020603050405020304" pitchFamily="18" charset="0"/>
              </a:rPr>
              <a:t>The Aztecs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000" dirty="0">
                <a:solidFill>
                  <a:schemeClr val="bg1"/>
                </a:solidFill>
                <a:latin typeface="Times New Roman" panose="02020603050405020304" pitchFamily="18" charset="0"/>
                <a:cs typeface="Times New Roman" panose="02020603050405020304" pitchFamily="18" charset="0"/>
              </a:rPr>
              <a:t>Migrated from Northern Mexico. </a:t>
            </a:r>
            <a:r>
              <a:rPr lang="en-US" sz="4000" b="0" i="0" dirty="0">
                <a:solidFill>
                  <a:schemeClr val="bg1"/>
                </a:solidFill>
                <a:effectLst/>
                <a:latin typeface="Times New Roman" panose="02020603050405020304" pitchFamily="18" charset="0"/>
                <a:cs typeface="Times New Roman" panose="02020603050405020304" pitchFamily="18" charset="0"/>
              </a:rPr>
              <a:t>When the Aztecs saw an eagle perched on a cactus on the marshy land near the southwest border of Lake Texcoco, they took it as a sign to build their settlement there </a:t>
            </a:r>
            <a:endParaRPr lang="en-US" sz="4000" dirty="0">
              <a:solidFill>
                <a:schemeClr val="bg1"/>
              </a:solidFill>
              <a:latin typeface="Times New Roman" panose="02020603050405020304" pitchFamily="18" charset="0"/>
              <a:cs typeface="Times New Roman" panose="02020603050405020304" pitchFamily="18" charset="0"/>
            </a:endParaRPr>
          </a:p>
          <a:p>
            <a:pPr algn="l"/>
            <a:endParaRPr lang="en-US" sz="4400" dirty="0">
              <a:solidFill>
                <a:srgbClr val="00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576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334234" y="1256210"/>
            <a:ext cx="6504636" cy="6334979"/>
          </a:xfrm>
        </p:spPr>
        <p:txBody>
          <a:bodyPr>
            <a:normAutofit/>
          </a:bodyPr>
          <a:lstStyle/>
          <a:p>
            <a:pPr algn="l"/>
            <a:r>
              <a:rPr lang="en-US" sz="4400" dirty="0">
                <a:solidFill>
                  <a:schemeClr val="bg1"/>
                </a:solidFill>
                <a:latin typeface="Times New Roman" panose="02020603050405020304" pitchFamily="18" charset="0"/>
                <a:cs typeface="Times New Roman" panose="02020603050405020304" pitchFamily="18" charset="0"/>
              </a:rPr>
              <a:t>The Aztecs</a:t>
            </a: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r>
              <a:rPr lang="en-US" sz="3600" b="0" i="0" dirty="0">
                <a:solidFill>
                  <a:schemeClr val="bg1"/>
                </a:solidFill>
                <a:effectLst/>
                <a:latin typeface="Times New Roman" panose="02020603050405020304" pitchFamily="18" charset="0"/>
                <a:cs typeface="Times New Roman" panose="02020603050405020304" pitchFamily="18" charset="0"/>
              </a:rPr>
              <a:t>They drained the swampy land, constructed artificial islands on which they could plant gardens and established the foundations of their capital city, Tenochtitlan, in 1325 A.D. </a:t>
            </a:r>
            <a:r>
              <a:rPr lang="en-US" sz="2800" b="0" i="0" dirty="0">
                <a:solidFill>
                  <a:schemeClr val="bg1"/>
                </a:solidFill>
                <a:effectLst/>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a:p>
            <a:pPr algn="l"/>
            <a:endParaRPr lang="en-US" sz="4400" dirty="0">
              <a:solidFill>
                <a:srgbClr val="00FFFF"/>
              </a:solidFill>
              <a:latin typeface="Times New Roman" panose="02020603050405020304" pitchFamily="18" charset="0"/>
              <a:cs typeface="Times New Roman" panose="02020603050405020304" pitchFamily="18" charset="0"/>
            </a:endParaRPr>
          </a:p>
        </p:txBody>
      </p:sp>
      <p:pic>
        <p:nvPicPr>
          <p:cNvPr id="11266" name="Picture 2" descr="From Teotihuacan to Tenochtitlan: The Biggest Cities in the Ancient New  World - Events Calendar">
            <a:extLst>
              <a:ext uri="{FF2B5EF4-FFF2-40B4-BE49-F238E27FC236}">
                <a16:creationId xmlns:a16="http://schemas.microsoft.com/office/drawing/2014/main" id="{EA2891A3-D78F-4FF2-A99D-8A5F028D2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238" y="-433137"/>
            <a:ext cx="6151983" cy="8024326"/>
          </a:xfrm>
          <a:prstGeom prst="rect">
            <a:avLst/>
          </a:prstGeom>
          <a:noFill/>
          <a:effectLst>
            <a:softEdge rad="330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169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79847" y="993265"/>
            <a:ext cx="10295648" cy="6334979"/>
          </a:xfrm>
        </p:spPr>
        <p:txBody>
          <a:bodyPr>
            <a:norm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Aztecs</a:t>
            </a: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In 1428, under their leader Itzcoatl, the Aztecs formed a three-way alliance with two tribes to defeat their most powerful rivals for influence in the region, the </a:t>
            </a:r>
            <a:r>
              <a:rPr lang="en-US" sz="3200" b="0" i="0" dirty="0" err="1">
                <a:solidFill>
                  <a:schemeClr val="bg1"/>
                </a:solidFill>
                <a:effectLst/>
                <a:latin typeface="Times New Roman" panose="02020603050405020304" pitchFamily="18" charset="0"/>
                <a:cs typeface="Times New Roman" panose="02020603050405020304" pitchFamily="18" charset="0"/>
              </a:rPr>
              <a:t>Tepanec</a:t>
            </a:r>
            <a:r>
              <a:rPr lang="en-US" sz="3200" b="0" i="0" dirty="0">
                <a:solidFill>
                  <a:schemeClr val="bg1"/>
                </a:solidFill>
                <a:effectLst/>
                <a:latin typeface="Times New Roman" panose="02020603050405020304" pitchFamily="18" charset="0"/>
                <a:cs typeface="Times New Roman" panose="02020603050405020304" pitchFamily="18" charset="0"/>
              </a:rPr>
              <a:t>, and conquer their capital of Azcapotzalco. Itzcoatl’s successor Montezuma I, who took power in 1440, was a great warrior who was remembered as the father of the Aztec empire.  </a:t>
            </a:r>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6146" name="Picture 2" descr="The Elite Aztec Warriors | History of Yesterday">
            <a:extLst>
              <a:ext uri="{FF2B5EF4-FFF2-40B4-BE49-F238E27FC236}">
                <a16:creationId xmlns:a16="http://schemas.microsoft.com/office/drawing/2014/main" id="{EAB1B30F-F97F-4778-926D-482A9577D6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3550" y="1331829"/>
            <a:ext cx="3752850" cy="5657850"/>
          </a:xfrm>
          <a:prstGeom prst="rect">
            <a:avLst/>
          </a:prstGeom>
          <a:noFill/>
          <a:effectLst>
            <a:softEdge rad="1244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194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95890" y="993265"/>
            <a:ext cx="7055142" cy="6334979"/>
          </a:xfrm>
        </p:spPr>
        <p:txBody>
          <a:bodyPr>
            <a:normAutofit/>
          </a:bodyPr>
          <a:lstStyle/>
          <a:p>
            <a:pPr algn="l"/>
            <a:r>
              <a:rPr lang="en-US" sz="3200" dirty="0">
                <a:solidFill>
                  <a:schemeClr val="bg1"/>
                </a:solidFill>
                <a:latin typeface="Times New Roman" panose="02020603050405020304" pitchFamily="18" charset="0"/>
                <a:cs typeface="Times New Roman" panose="02020603050405020304" pitchFamily="18" charset="0"/>
              </a:rPr>
              <a:t>The Aztecs</a:t>
            </a:r>
          </a:p>
          <a:p>
            <a:pPr algn="l"/>
            <a:endParaRPr lang="en-US" dirty="0">
              <a:solidFill>
                <a:schemeClr val="bg1"/>
              </a:solidFill>
              <a:latin typeface="Times New Roman" panose="02020603050405020304" pitchFamily="18" charset="0"/>
              <a:cs typeface="Times New Roman" panose="02020603050405020304" pitchFamily="18" charset="0"/>
            </a:endParaRPr>
          </a:p>
          <a:p>
            <a:pPr algn="l"/>
            <a:r>
              <a:rPr lang="en-US" sz="2800" b="0" i="0" dirty="0">
                <a:solidFill>
                  <a:schemeClr val="bg1"/>
                </a:solidFill>
                <a:effectLst/>
                <a:latin typeface="Times New Roman" panose="02020603050405020304" pitchFamily="18" charset="0"/>
                <a:cs typeface="Times New Roman" panose="02020603050405020304" pitchFamily="18" charset="0"/>
              </a:rPr>
              <a:t>By the early 16th century, the Aztecs had come to rule over up to 500 small states, and some 5 to 6 million people, either by conquest or commerce. </a:t>
            </a:r>
            <a:r>
              <a:rPr lang="en-US" sz="2800" b="0" i="0" dirty="0" err="1">
                <a:solidFill>
                  <a:schemeClr val="bg1"/>
                </a:solidFill>
                <a:effectLst/>
                <a:latin typeface="Times New Roman" panose="02020603050405020304" pitchFamily="18" charset="0"/>
                <a:cs typeface="Times New Roman" panose="02020603050405020304" pitchFamily="18" charset="0"/>
              </a:rPr>
              <a:t>Tenochtitlán</a:t>
            </a:r>
            <a:r>
              <a:rPr lang="en-US" sz="2800" b="0" i="0" dirty="0">
                <a:solidFill>
                  <a:schemeClr val="bg1"/>
                </a:solidFill>
                <a:effectLst/>
                <a:latin typeface="Times New Roman" panose="02020603050405020304" pitchFamily="18" charset="0"/>
                <a:cs typeface="Times New Roman" panose="02020603050405020304" pitchFamily="18" charset="0"/>
              </a:rPr>
              <a:t> at its height had more than 140,000 inhabitant, and was the most densely populated city ever to exist in Mesoamerica.</a:t>
            </a:r>
          </a:p>
          <a:p>
            <a:pPr algn="l"/>
            <a:endParaRPr lang="en-US" dirty="0">
              <a:solidFill>
                <a:schemeClr val="bg1"/>
              </a:solidFill>
              <a:latin typeface="Times New Roman" panose="02020603050405020304" pitchFamily="18" charset="0"/>
              <a:cs typeface="Times New Roman" panose="02020603050405020304" pitchFamily="18" charset="0"/>
            </a:endParaRPr>
          </a:p>
          <a:p>
            <a:pPr algn="l"/>
            <a:endParaRPr lang="en-US" dirty="0">
              <a:solidFill>
                <a:schemeClr val="bg1"/>
              </a:solidFill>
              <a:latin typeface="Times New Roman" panose="02020603050405020304" pitchFamily="18" charset="0"/>
              <a:cs typeface="Times New Roman" panose="02020603050405020304" pitchFamily="18" charset="0"/>
            </a:endParaRPr>
          </a:p>
          <a:p>
            <a:pPr algn="l"/>
            <a:endParaRPr lang="en-US" dirty="0">
              <a:solidFill>
                <a:schemeClr val="bg1"/>
              </a:solidFill>
              <a:latin typeface="Times New Roman" panose="02020603050405020304" pitchFamily="18" charset="0"/>
              <a:cs typeface="Times New Roman" panose="02020603050405020304" pitchFamily="18" charset="0"/>
            </a:endParaRPr>
          </a:p>
          <a:p>
            <a:pPr algn="l"/>
            <a:endParaRPr lang="en-US" dirty="0">
              <a:solidFill>
                <a:schemeClr val="bg1"/>
              </a:solidFill>
              <a:latin typeface="Times New Roman" panose="02020603050405020304" pitchFamily="18" charset="0"/>
              <a:cs typeface="Times New Roman" panose="02020603050405020304" pitchFamily="18" charset="0"/>
            </a:endParaRPr>
          </a:p>
        </p:txBody>
      </p:sp>
      <p:pic>
        <p:nvPicPr>
          <p:cNvPr id="8194" name="Picture 2" descr="Capital City of Tenochtitlan">
            <a:extLst>
              <a:ext uri="{FF2B5EF4-FFF2-40B4-BE49-F238E27FC236}">
                <a16:creationId xmlns:a16="http://schemas.microsoft.com/office/drawing/2014/main" id="{77B8A590-AF2C-4066-BF14-1855F1B09D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6901" y="841757"/>
            <a:ext cx="7470966" cy="5603224"/>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566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0" y="993265"/>
            <a:ext cx="8434762" cy="6334979"/>
          </a:xfrm>
        </p:spPr>
        <p:txBody>
          <a:bodyPr>
            <a:norm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Aztecs</a:t>
            </a: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Key to the rise of Tenochtitlan was the agricultural system that made it possible to feed the population. </a:t>
            </a:r>
            <a:r>
              <a:rPr lang="en-US" sz="3200" b="0" i="0" u="none" strike="noStrike" dirty="0">
                <a:solidFill>
                  <a:schemeClr val="bg1"/>
                </a:solidFill>
                <a:effectLst/>
                <a:latin typeface="Times New Roman" panose="02020603050405020304" pitchFamily="18" charset="0"/>
                <a:cs typeface="Times New Roman" panose="02020603050405020304" pitchFamily="18" charset="0"/>
              </a:rPr>
              <a:t>Chinampa</a:t>
            </a:r>
            <a:r>
              <a:rPr lang="en-US" sz="3200" b="0" i="0" dirty="0">
                <a:solidFill>
                  <a:schemeClr val="bg1"/>
                </a:solidFill>
                <a:effectLst/>
                <a:latin typeface="Times New Roman" panose="02020603050405020304" pitchFamily="18" charset="0"/>
                <a:cs typeface="Times New Roman" panose="02020603050405020304" pitchFamily="18" charset="0"/>
              </a:rPr>
              <a:t>s, small, artificial islands created above the waterline, were one feature of the system. Recordkeeping was important to tracking tributes. </a:t>
            </a:r>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7170" name="Picture 2" descr="Aztecs: Gardens in the lake | Te Papa&amp;#39;s Blog">
            <a:extLst>
              <a:ext uri="{FF2B5EF4-FFF2-40B4-BE49-F238E27FC236}">
                <a16:creationId xmlns:a16="http://schemas.microsoft.com/office/drawing/2014/main" id="{34F9DE04-0DC5-4097-96CB-8AA0F197C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5103" y="254556"/>
            <a:ext cx="5542423" cy="3906198"/>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pic>
        <p:nvPicPr>
          <p:cNvPr id="7172" name="Picture 4" descr="The Chinampa: An Ancient Mexican Sub‐Irrigation System - Robles - 2019 -  Irrigation and Drainage - Wiley Online Library">
            <a:extLst>
              <a:ext uri="{FF2B5EF4-FFF2-40B4-BE49-F238E27FC236}">
                <a16:creationId xmlns:a16="http://schemas.microsoft.com/office/drawing/2014/main" id="{E5FA9318-1848-45D3-8631-EF99B543D4CD}"/>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7455104" y="3944756"/>
            <a:ext cx="5542423" cy="3075756"/>
          </a:xfrm>
          <a:prstGeom prst="rect">
            <a:avLst/>
          </a:prstGeom>
          <a:noFill/>
          <a:effectLst>
            <a:softEdge rad="977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64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49426" y="1216198"/>
            <a:ext cx="11400639" cy="6334979"/>
          </a:xfrm>
        </p:spPr>
        <p:txBody>
          <a:bodyPr>
            <a:norm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Aztecs</a:t>
            </a: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r>
              <a:rPr lang="en-US" sz="3600" b="0" i="0" dirty="0">
                <a:solidFill>
                  <a:schemeClr val="bg1"/>
                </a:solidFill>
                <a:effectLst/>
                <a:latin typeface="Times New Roman" panose="02020603050405020304" pitchFamily="18" charset="0"/>
                <a:cs typeface="Times New Roman" panose="02020603050405020304" pitchFamily="18" charset="0"/>
              </a:rPr>
              <a:t>Typical Aztec crops included maize (corn), along with beans, squashes, potatoes, tomatoes and avocados; they also supported themselves through fishing and hunting local animals such as rabbits, armadillos, snakes, coyotes and wild turkey.  </a:t>
            </a:r>
            <a:endParaRPr lang="en-US" sz="4000" b="0" i="0" dirty="0">
              <a:solidFill>
                <a:schemeClr val="bg1"/>
              </a:solidFill>
              <a:effectLst/>
              <a:latin typeface="Times New Roman" panose="02020603050405020304" pitchFamily="18" charset="0"/>
              <a:cs typeface="Times New Roman" panose="02020603050405020304" pitchFamily="18" charset="0"/>
            </a:endParaRPr>
          </a:p>
          <a:p>
            <a:pPr algn="l"/>
            <a:endParaRPr lang="en-US" sz="3600" dirty="0">
              <a:solidFill>
                <a:schemeClr val="bg1"/>
              </a:solidFill>
              <a:latin typeface="Times New Roman" panose="02020603050405020304" pitchFamily="18" charset="0"/>
              <a:cs typeface="Times New Roman" panose="02020603050405020304" pitchFamily="18" charset="0"/>
            </a:endParaRP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endParaRPr lang="en-US" sz="4000" dirty="0">
              <a:solidFill>
                <a:srgbClr val="00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2963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15679" y="993265"/>
            <a:ext cx="9252910" cy="6334979"/>
          </a:xfrm>
        </p:spPr>
        <p:txBody>
          <a:bodyPr>
            <a:normAutofit/>
          </a:bodyPr>
          <a:lstStyle/>
          <a:p>
            <a:pPr algn="l"/>
            <a:r>
              <a:rPr lang="en-US" sz="3600" dirty="0">
                <a:solidFill>
                  <a:schemeClr val="bg1"/>
                </a:solidFill>
                <a:latin typeface="Times New Roman" panose="02020603050405020304" pitchFamily="18" charset="0"/>
                <a:cs typeface="Times New Roman" panose="02020603050405020304" pitchFamily="18" charset="0"/>
              </a:rPr>
              <a:t>The Aztecs</a:t>
            </a:r>
          </a:p>
          <a:p>
            <a:pPr algn="l"/>
            <a:endParaRPr lang="en-US" sz="3600" dirty="0">
              <a:solidFill>
                <a:schemeClr val="bg1"/>
              </a:solidFill>
              <a:latin typeface="Times New Roman" panose="02020603050405020304" pitchFamily="18" charset="0"/>
              <a:cs typeface="Times New Roman" panose="02020603050405020304" pitchFamily="18" charset="0"/>
            </a:endParaRPr>
          </a:p>
          <a:p>
            <a:pPr algn="l"/>
            <a:r>
              <a:rPr lang="en-US" sz="3600" b="0" i="0" dirty="0">
                <a:solidFill>
                  <a:schemeClr val="bg1"/>
                </a:solidFill>
                <a:effectLst/>
                <a:latin typeface="Times New Roman" panose="02020603050405020304" pitchFamily="18" charset="0"/>
                <a:cs typeface="Times New Roman" panose="02020603050405020304" pitchFamily="18" charset="0"/>
              </a:rPr>
              <a:t>Not only the political and religious capital, Tenochtitlan was also a huge trading center with goods flowing in and out such as </a:t>
            </a:r>
            <a:r>
              <a:rPr lang="en-US" sz="3600" dirty="0">
                <a:solidFill>
                  <a:schemeClr val="bg1"/>
                </a:solidFill>
                <a:latin typeface="Times New Roman" panose="02020603050405020304" pitchFamily="18" charset="0"/>
                <a:cs typeface="Times New Roman" panose="02020603050405020304" pitchFamily="18" charset="0"/>
              </a:rPr>
              <a:t>gold</a:t>
            </a:r>
            <a:r>
              <a:rPr lang="en-US" sz="3600" i="0" dirty="0">
                <a:solidFill>
                  <a:schemeClr val="bg1"/>
                </a:solidFill>
                <a:effectLst/>
                <a:latin typeface="Times New Roman" panose="02020603050405020304" pitchFamily="18" charset="0"/>
                <a:cs typeface="Times New Roman" panose="02020603050405020304" pitchFamily="18" charset="0"/>
              </a:rPr>
              <a:t>, greenstone, turquoise, cotton, </a:t>
            </a:r>
            <a:r>
              <a:rPr lang="en-US" sz="3600" i="0" dirty="0">
                <a:solidFill>
                  <a:schemeClr val="bg1"/>
                </a:solidFill>
                <a:effectLst/>
                <a:latin typeface="Times New Roman" panose="02020603050405020304" pitchFamily="18" charset="0"/>
                <a:cs typeface="Times New Roman" panose="02020603050405020304" pitchFamily="18" charset="0"/>
                <a:hlinkClick r:id="rId2"/>
              </a:rPr>
              <a:t>cacao beans</a:t>
            </a:r>
            <a:r>
              <a:rPr lang="en-US" sz="3600" i="0" dirty="0">
                <a:solidFill>
                  <a:schemeClr val="bg1"/>
                </a:solidFill>
                <a:effectLst/>
                <a:latin typeface="Times New Roman" panose="02020603050405020304" pitchFamily="18" charset="0"/>
                <a:cs typeface="Times New Roman" panose="02020603050405020304" pitchFamily="18" charset="0"/>
              </a:rPr>
              <a:t>, tobacco, </a:t>
            </a:r>
            <a:r>
              <a:rPr lang="en-US" sz="3600" dirty="0">
                <a:solidFill>
                  <a:schemeClr val="bg1"/>
                </a:solidFill>
                <a:latin typeface="Times New Roman" panose="02020603050405020304" pitchFamily="18" charset="0"/>
                <a:cs typeface="Times New Roman" panose="02020603050405020304" pitchFamily="18" charset="0"/>
              </a:rPr>
              <a:t>pottery</a:t>
            </a:r>
            <a:r>
              <a:rPr lang="en-US" sz="3600" i="0" dirty="0">
                <a:solidFill>
                  <a:schemeClr val="bg1"/>
                </a:solidFill>
                <a:effectLst/>
                <a:latin typeface="Times New Roman" panose="02020603050405020304" pitchFamily="18" charset="0"/>
                <a:cs typeface="Times New Roman" panose="02020603050405020304" pitchFamily="18" charset="0"/>
              </a:rPr>
              <a:t>, </a:t>
            </a:r>
            <a:r>
              <a:rPr lang="en-US" sz="3600" b="0" i="0" dirty="0">
                <a:solidFill>
                  <a:schemeClr val="bg1"/>
                </a:solidFill>
                <a:effectLst/>
                <a:latin typeface="Times New Roman" panose="02020603050405020304" pitchFamily="18" charset="0"/>
                <a:cs typeface="Times New Roman" panose="02020603050405020304" pitchFamily="18" charset="0"/>
              </a:rPr>
              <a:t>tools, weapons, foodstuffs (tortillas, </a:t>
            </a:r>
            <a:r>
              <a:rPr lang="en-US" sz="3600" b="0" i="0" dirty="0" err="1">
                <a:solidFill>
                  <a:schemeClr val="bg1"/>
                </a:solidFill>
                <a:effectLst/>
                <a:latin typeface="Times New Roman" panose="02020603050405020304" pitchFamily="18" charset="0"/>
                <a:cs typeface="Times New Roman" panose="02020603050405020304" pitchFamily="18" charset="0"/>
              </a:rPr>
              <a:t>chile</a:t>
            </a:r>
            <a:r>
              <a:rPr lang="en-US" sz="3600" b="0" i="0" dirty="0">
                <a:solidFill>
                  <a:schemeClr val="bg1"/>
                </a:solidFill>
                <a:effectLst/>
                <a:latin typeface="Times New Roman" panose="02020603050405020304" pitchFamily="18" charset="0"/>
                <a:cs typeface="Times New Roman" panose="02020603050405020304" pitchFamily="18" charset="0"/>
              </a:rPr>
              <a:t> sauces, maize, beans, and even insects, for example) and slaves. </a:t>
            </a:r>
            <a:endParaRPr lang="en-US" sz="3600" dirty="0">
              <a:solidFill>
                <a:schemeClr val="bg1"/>
              </a:solidFill>
              <a:latin typeface="Times New Roman" panose="02020603050405020304" pitchFamily="18" charset="0"/>
              <a:cs typeface="Times New Roman" panose="02020603050405020304" pitchFamily="18" charset="0"/>
            </a:endParaRPr>
          </a:p>
          <a:p>
            <a:pPr algn="l"/>
            <a:endParaRPr lang="en-US" sz="2800" dirty="0">
              <a:solidFill>
                <a:schemeClr val="bg1"/>
              </a:solidFill>
              <a:latin typeface="Times New Roman" panose="02020603050405020304" pitchFamily="18" charset="0"/>
              <a:cs typeface="Times New Roman" panose="02020603050405020304" pitchFamily="18" charset="0"/>
            </a:endParaRPr>
          </a:p>
          <a:p>
            <a:pPr algn="l"/>
            <a:endParaRPr lang="en-US" sz="2800" dirty="0">
              <a:solidFill>
                <a:schemeClr val="bg1"/>
              </a:solidFill>
              <a:latin typeface="Times New Roman" panose="02020603050405020304" pitchFamily="18" charset="0"/>
              <a:cs typeface="Times New Roman" panose="02020603050405020304" pitchFamily="18" charset="0"/>
            </a:endParaRPr>
          </a:p>
          <a:p>
            <a:pPr algn="l"/>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12290" name="Picture 2" descr="A Tale of Three Cities: Mexico City, Teotihuacan and Tenochititlan -  MexConnect">
            <a:extLst>
              <a:ext uri="{FF2B5EF4-FFF2-40B4-BE49-F238E27FC236}">
                <a16:creationId xmlns:a16="http://schemas.microsoft.com/office/drawing/2014/main" id="{B63B77BE-CBFB-49B3-B234-F7E7A912A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1347" y="-91327"/>
            <a:ext cx="4300653" cy="3221338"/>
          </a:xfrm>
          <a:prstGeom prst="rect">
            <a:avLst/>
          </a:prstGeom>
          <a:noFill/>
          <a:effectLst>
            <a:softEdge rad="812800"/>
          </a:effectLst>
          <a:extLst>
            <a:ext uri="{909E8E84-426E-40DD-AFC4-6F175D3DCCD1}">
              <a14:hiddenFill xmlns:a14="http://schemas.microsoft.com/office/drawing/2010/main">
                <a:solidFill>
                  <a:srgbClr val="FFFFFF"/>
                </a:solidFill>
              </a14:hiddenFill>
            </a:ext>
          </a:extLst>
        </p:spPr>
      </p:pic>
      <p:pic>
        <p:nvPicPr>
          <p:cNvPr id="12292" name="Picture 4" descr="Aztec market in Tenochtitlan: paperfolks">
            <a:extLst>
              <a:ext uri="{FF2B5EF4-FFF2-40B4-BE49-F238E27FC236}">
                <a16:creationId xmlns:a16="http://schemas.microsoft.com/office/drawing/2014/main" id="{614745CC-D5DE-4936-9B5D-0BBD512E4E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7540" y="4163496"/>
            <a:ext cx="4136119" cy="2940756"/>
          </a:xfrm>
          <a:prstGeom prst="rect">
            <a:avLst/>
          </a:prstGeom>
          <a:noFill/>
          <a:effectLst>
            <a:softEdge rad="190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854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60058" y="1689347"/>
            <a:ext cx="11400639" cy="6334979"/>
          </a:xfrm>
        </p:spPr>
        <p:txBody>
          <a:bodyPr>
            <a:normAutofit/>
          </a:bodyPr>
          <a:lstStyle/>
          <a:p>
            <a:pPr algn="l"/>
            <a:r>
              <a:rPr lang="en-US" sz="3200" dirty="0">
                <a:solidFill>
                  <a:schemeClr val="bg1"/>
                </a:solidFill>
                <a:latin typeface="Times New Roman" panose="02020603050405020304" pitchFamily="18" charset="0"/>
                <a:cs typeface="Times New Roman" panose="02020603050405020304" pitchFamily="18" charset="0"/>
              </a:rPr>
              <a:t>The Aztecs</a:t>
            </a: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The Aztecs followed a strict social hierarchy, a caste system, in which individuals were identified as nobles, commoners, serfs, or slaves. </a:t>
            </a:r>
          </a:p>
          <a:p>
            <a:pPr algn="l"/>
            <a:r>
              <a:rPr lang="en-US" sz="3200" b="0" i="0" dirty="0">
                <a:solidFill>
                  <a:schemeClr val="bg1"/>
                </a:solidFill>
                <a:effectLst/>
                <a:latin typeface="Times New Roman" panose="02020603050405020304" pitchFamily="18" charset="0"/>
                <a:cs typeface="Times New Roman" panose="02020603050405020304" pitchFamily="18" charset="0"/>
              </a:rPr>
              <a:t>The noble class consisted of government and military leaders, high level priests, and lords..</a:t>
            </a:r>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750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Mayan Civilization: Location, Origins and Achievements | TimeMaps">
            <a:extLst>
              <a:ext uri="{FF2B5EF4-FFF2-40B4-BE49-F238E27FC236}">
                <a16:creationId xmlns:a16="http://schemas.microsoft.com/office/drawing/2014/main" id="{589AE6B0-82C9-4179-9A5B-85EBEFF24B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938" t="14490" r="-2" b="-2"/>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477981" y="1122363"/>
            <a:ext cx="4023360" cy="3204134"/>
          </a:xfrm>
        </p:spPr>
        <p:txBody>
          <a:bodyPr anchor="b">
            <a:normAutofit/>
          </a:bodyPr>
          <a:lstStyle/>
          <a:p>
            <a:pPr algn="l"/>
            <a:r>
              <a:rPr lang="en-US" sz="4800">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477980" y="4872922"/>
            <a:ext cx="4023359" cy="1208141"/>
          </a:xfrm>
        </p:spPr>
        <p:txBody>
          <a:bodyPr>
            <a:normAutofit/>
          </a:bodyPr>
          <a:lstStyle/>
          <a:p>
            <a:pPr algn="l"/>
            <a:r>
              <a:rPr lang="en-US" sz="4400" dirty="0">
                <a:latin typeface="Times New Roman" panose="02020603050405020304" pitchFamily="18" charset="0"/>
                <a:cs typeface="Times New Roman" panose="02020603050405020304" pitchFamily="18" charset="0"/>
              </a:rPr>
              <a:t>The Mayans!</a:t>
            </a: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7D5340D-7386-41A1-B090-C216D75E23AF}"/>
              </a:ext>
            </a:extLst>
          </p:cNvPr>
          <p:cNvSpPr txBox="1"/>
          <p:nvPr/>
        </p:nvSpPr>
        <p:spPr>
          <a:xfrm>
            <a:off x="8716183" y="256351"/>
            <a:ext cx="1792211" cy="369332"/>
          </a:xfrm>
          <a:prstGeom prst="rect">
            <a:avLst/>
          </a:prstGeom>
          <a:noFill/>
        </p:spPr>
        <p:txBody>
          <a:bodyPr wrap="square" rtlCol="0">
            <a:spAutoFit/>
          </a:bodyPr>
          <a:lstStyle/>
          <a:p>
            <a:r>
              <a:rPr lang="en-US" dirty="0"/>
              <a:t> Whiteheadopia</a:t>
            </a:r>
          </a:p>
        </p:txBody>
      </p:sp>
      <p:cxnSp>
        <p:nvCxnSpPr>
          <p:cNvPr id="7" name="Straight Arrow Connector 6">
            <a:extLst>
              <a:ext uri="{FF2B5EF4-FFF2-40B4-BE49-F238E27FC236}">
                <a16:creationId xmlns:a16="http://schemas.microsoft.com/office/drawing/2014/main" id="{DA6B9F2F-9E1D-451A-A610-6E86407AF3BC}"/>
              </a:ext>
            </a:extLst>
          </p:cNvPr>
          <p:cNvCxnSpPr>
            <a:cxnSpLocks/>
          </p:cNvCxnSpPr>
          <p:nvPr/>
        </p:nvCxnSpPr>
        <p:spPr>
          <a:xfrm flipV="1">
            <a:off x="10422294" y="111967"/>
            <a:ext cx="0" cy="6600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BEEF46C-6FE4-49E9-BB80-9B61A8E49B66}"/>
              </a:ext>
            </a:extLst>
          </p:cNvPr>
          <p:cNvCxnSpPr>
            <a:cxnSpLocks/>
          </p:cNvCxnSpPr>
          <p:nvPr/>
        </p:nvCxnSpPr>
        <p:spPr>
          <a:xfrm flipV="1">
            <a:off x="3779612" y="3833769"/>
            <a:ext cx="5079162" cy="14853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410686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65374" y="1141770"/>
            <a:ext cx="11400639" cy="6334979"/>
          </a:xfrm>
        </p:spPr>
        <p:txBody>
          <a:bodyPr>
            <a:normAutofit/>
          </a:bodyPr>
          <a:lstStyle/>
          <a:p>
            <a:pPr algn="l"/>
            <a:r>
              <a:rPr lang="en-US" sz="3600" dirty="0">
                <a:solidFill>
                  <a:schemeClr val="bg1"/>
                </a:solidFill>
                <a:latin typeface="Times New Roman" panose="02020603050405020304" pitchFamily="18" charset="0"/>
                <a:cs typeface="Times New Roman" panose="02020603050405020304" pitchFamily="18" charset="0"/>
              </a:rPr>
              <a:t>The Aztecs</a:t>
            </a:r>
          </a:p>
          <a:p>
            <a:pPr algn="l"/>
            <a:endParaRPr lang="en-US" sz="3600" dirty="0">
              <a:solidFill>
                <a:schemeClr val="bg1"/>
              </a:solidFill>
              <a:latin typeface="Times New Roman" panose="02020603050405020304" pitchFamily="18" charset="0"/>
              <a:cs typeface="Times New Roman" panose="02020603050405020304" pitchFamily="18" charset="0"/>
            </a:endParaRPr>
          </a:p>
          <a:p>
            <a:pPr algn="l"/>
            <a:r>
              <a:rPr lang="en-US" sz="3600" b="0" i="0" dirty="0">
                <a:solidFill>
                  <a:schemeClr val="bg1"/>
                </a:solidFill>
                <a:effectLst/>
                <a:latin typeface="Times New Roman" panose="02020603050405020304" pitchFamily="18" charset="0"/>
                <a:cs typeface="Times New Roman" panose="02020603050405020304" pitchFamily="18" charset="0"/>
              </a:rPr>
              <a:t>Women had limited leadership roles within the Aztec empire. There is evidence that they had administrative roles in the calpulli (villages) and markets, and also worked as midwives and priestesses. However, the top administrative positions were limited to men, and women were not permitted to serve as warriors.</a:t>
            </a:r>
            <a:endParaRPr lang="en-US" sz="3600" dirty="0">
              <a:solidFill>
                <a:schemeClr val="bg1"/>
              </a:solidFill>
              <a:latin typeface="Times New Roman" panose="02020603050405020304" pitchFamily="18" charset="0"/>
              <a:cs typeface="Times New Roman" panose="02020603050405020304" pitchFamily="18" charset="0"/>
            </a:endParaRPr>
          </a:p>
          <a:p>
            <a:pPr algn="l"/>
            <a:endParaRPr lang="en-US" sz="2800" dirty="0">
              <a:solidFill>
                <a:schemeClr val="bg1"/>
              </a:solidFill>
              <a:latin typeface="Times New Roman" panose="02020603050405020304" pitchFamily="18" charset="0"/>
              <a:cs typeface="Times New Roman" panose="02020603050405020304" pitchFamily="18" charset="0"/>
            </a:endParaRPr>
          </a:p>
          <a:p>
            <a:pPr algn="l"/>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6854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he Sun Never Sets on Oppression and Dominance, or Why You&amp;#39;re More Aztec  Than You Think">
            <a:extLst>
              <a:ext uri="{FF2B5EF4-FFF2-40B4-BE49-F238E27FC236}">
                <a16:creationId xmlns:a16="http://schemas.microsoft.com/office/drawing/2014/main" id="{A7AE12ED-08C9-44DD-B204-BF0D1C8F8407}"/>
              </a:ext>
            </a:extLst>
          </p:cNvPr>
          <p:cNvPicPr>
            <a:picLocks noChangeAspect="1" noChangeArrowheads="1"/>
          </p:cNvPicPr>
          <p:nvPr/>
        </p:nvPicPr>
        <p:blipFill>
          <a:blip r:embed="rId2" cstate="hqprint">
            <a:alphaModFix amt="44000"/>
            <a:extLst>
              <a:ext uri="{28A0092B-C50C-407E-A947-70E740481C1C}">
                <a14:useLocalDpi xmlns:a14="http://schemas.microsoft.com/office/drawing/2010/main" val="0"/>
              </a:ext>
            </a:extLst>
          </a:blip>
          <a:srcRect/>
          <a:stretch>
            <a:fillRect/>
          </a:stretch>
        </p:blipFill>
        <p:spPr bwMode="auto">
          <a:xfrm>
            <a:off x="8012339" y="207202"/>
            <a:ext cx="3977477" cy="2660684"/>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79848" y="685384"/>
            <a:ext cx="10580301" cy="6334979"/>
          </a:xfrm>
        </p:spPr>
        <p:txBody>
          <a:bodyPr>
            <a:norm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Aztecs</a:t>
            </a: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Aztec religion shared many of the cosmological beliefs of earlier peoples, notably the </a:t>
            </a:r>
            <a:r>
              <a:rPr lang="en-US" sz="4000" dirty="0">
                <a:solidFill>
                  <a:schemeClr val="bg1"/>
                </a:solidFill>
                <a:latin typeface="Times New Roman" panose="02020603050405020304" pitchFamily="18" charset="0"/>
                <a:cs typeface="Times New Roman" panose="02020603050405020304" pitchFamily="18" charset="0"/>
              </a:rPr>
              <a:t>Maya</a:t>
            </a:r>
            <a:r>
              <a:rPr lang="en-US" sz="4000" b="0" i="0" dirty="0">
                <a:solidFill>
                  <a:schemeClr val="bg1"/>
                </a:solidFill>
                <a:effectLst/>
                <a:latin typeface="Times New Roman" panose="02020603050405020304" pitchFamily="18" charset="0"/>
                <a:cs typeface="Times New Roman" panose="02020603050405020304" pitchFamily="18" charset="0"/>
              </a:rPr>
              <a:t>, such as that the present earth was the last in a series of creations and that it occupied a position between systems of 13 heavens and 9 underworlds.</a:t>
            </a: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endParaRPr lang="en-US"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4025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15679" y="685384"/>
            <a:ext cx="11739437" cy="6334979"/>
          </a:xfrm>
        </p:spPr>
        <p:txBody>
          <a:bodyPr>
            <a:normAutofit/>
          </a:bodyPr>
          <a:lstStyle/>
          <a:p>
            <a:pPr algn="l"/>
            <a:r>
              <a:rPr lang="en-US" sz="3200" dirty="0">
                <a:solidFill>
                  <a:schemeClr val="bg1"/>
                </a:solidFill>
                <a:latin typeface="Times New Roman" panose="02020603050405020304" pitchFamily="18" charset="0"/>
                <a:cs typeface="Times New Roman" panose="02020603050405020304" pitchFamily="18" charset="0"/>
              </a:rPr>
              <a:t>The Aztecs</a:t>
            </a: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r>
              <a:rPr lang="en-US" sz="3200" dirty="0">
                <a:solidFill>
                  <a:schemeClr val="bg1"/>
                </a:solidFill>
                <a:latin typeface="Times New Roman" panose="02020603050405020304" pitchFamily="18" charset="0"/>
                <a:cs typeface="Times New Roman" panose="02020603050405020304" pitchFamily="18" charset="0"/>
              </a:rPr>
              <a:t>Human sacrifice</a:t>
            </a:r>
            <a:r>
              <a:rPr lang="en-US" sz="3200" b="0" i="0" dirty="0">
                <a:solidFill>
                  <a:schemeClr val="bg1"/>
                </a:solidFill>
                <a:effectLst/>
                <a:latin typeface="Times New Roman" panose="02020603050405020304" pitchFamily="18" charset="0"/>
                <a:cs typeface="Times New Roman" panose="02020603050405020304" pitchFamily="18" charset="0"/>
              </a:rPr>
              <a:t>, particularly by offering a victim’s </a:t>
            </a:r>
            <a:r>
              <a:rPr lang="en-US" sz="3200" dirty="0">
                <a:solidFill>
                  <a:schemeClr val="bg1"/>
                </a:solidFill>
                <a:latin typeface="Times New Roman" panose="02020603050405020304" pitchFamily="18" charset="0"/>
                <a:cs typeface="Times New Roman" panose="02020603050405020304" pitchFamily="18" charset="0"/>
              </a:rPr>
              <a:t>heart</a:t>
            </a:r>
            <a:r>
              <a:rPr lang="en-US" sz="3200" b="0" i="0" dirty="0">
                <a:solidFill>
                  <a:schemeClr val="bg1"/>
                </a:solidFill>
                <a:effectLst/>
                <a:latin typeface="Times New Roman" panose="02020603050405020304" pitchFamily="18" charset="0"/>
                <a:cs typeface="Times New Roman" panose="02020603050405020304" pitchFamily="18" charset="0"/>
              </a:rPr>
              <a:t> to the sun god, Tonatiuh, was commonly practiced, as was bloodletting. Moreover, in order to guarantee human existence, the Aztecs, as “people of the sun,” had to nourish Huitzilopochtli with human blood. For them, ideologically at least, war was therefore a religious obligation that provided prisoners who could be sacrificed to the </a:t>
            </a:r>
            <a:r>
              <a:rPr lang="en-US" sz="3200" dirty="0">
                <a:solidFill>
                  <a:schemeClr val="bg1"/>
                </a:solidFill>
                <a:latin typeface="Times New Roman" panose="02020603050405020304" pitchFamily="18" charset="0"/>
                <a:cs typeface="Times New Roman" panose="02020603050405020304" pitchFamily="18" charset="0"/>
              </a:rPr>
              <a:t>sun god</a:t>
            </a:r>
            <a:r>
              <a:rPr lang="en-US" sz="3200" b="0" i="0" dirty="0">
                <a:solidFill>
                  <a:schemeClr val="bg1"/>
                </a:solidFill>
                <a:effectLst/>
                <a:latin typeface="Times New Roman" panose="02020603050405020304" pitchFamily="18" charset="0"/>
                <a:cs typeface="Times New Roman" panose="02020603050405020304" pitchFamily="18" charset="0"/>
              </a:rPr>
              <a:t>. </a:t>
            </a:r>
          </a:p>
          <a:p>
            <a:pPr algn="l"/>
            <a:endParaRPr lang="en-US" dirty="0">
              <a:solidFill>
                <a:schemeClr val="bg1"/>
              </a:solidFill>
              <a:latin typeface="Times New Roman" panose="02020603050405020304" pitchFamily="18" charset="0"/>
              <a:cs typeface="Times New Roman" panose="02020603050405020304" pitchFamily="18" charset="0"/>
            </a:endParaRPr>
          </a:p>
          <a:p>
            <a:pPr algn="l"/>
            <a:endParaRPr lang="en-US" dirty="0">
              <a:solidFill>
                <a:schemeClr val="bg1"/>
              </a:solidFill>
              <a:latin typeface="Times New Roman" panose="02020603050405020304" pitchFamily="18" charset="0"/>
              <a:cs typeface="Times New Roman" panose="02020603050405020304" pitchFamily="18" charset="0"/>
            </a:endParaRPr>
          </a:p>
          <a:p>
            <a:pPr algn="l"/>
            <a:endParaRPr lang="en-US" dirty="0">
              <a:solidFill>
                <a:schemeClr val="bg1"/>
              </a:solidFill>
              <a:latin typeface="Times New Roman" panose="02020603050405020304" pitchFamily="18" charset="0"/>
              <a:cs typeface="Times New Roman" panose="02020603050405020304" pitchFamily="18" charset="0"/>
            </a:endParaRPr>
          </a:p>
          <a:p>
            <a:pPr algn="l"/>
            <a:endParaRPr lang="en-US" dirty="0">
              <a:solidFill>
                <a:schemeClr val="bg1"/>
              </a:solidFill>
              <a:latin typeface="Times New Roman" panose="02020603050405020304" pitchFamily="18" charset="0"/>
              <a:cs typeface="Times New Roman" panose="02020603050405020304" pitchFamily="18" charset="0"/>
            </a:endParaRPr>
          </a:p>
        </p:txBody>
      </p:sp>
      <p:pic>
        <p:nvPicPr>
          <p:cNvPr id="14338" name="Picture 2" descr="Human sacrifice in Aztec culture - Wikipedia">
            <a:extLst>
              <a:ext uri="{FF2B5EF4-FFF2-40B4-BE49-F238E27FC236}">
                <a16:creationId xmlns:a16="http://schemas.microsoft.com/office/drawing/2014/main" id="{AC179A8E-2E77-40C4-B9E1-4C73D9079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6160" y="-262643"/>
            <a:ext cx="2384635" cy="2511815"/>
          </a:xfrm>
          <a:prstGeom prst="rect">
            <a:avLst/>
          </a:prstGeom>
          <a:noFill/>
          <a:effectLst>
            <a:softEdge rad="406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625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The Inca Empire | Live Science">
            <a:extLst>
              <a:ext uri="{FF2B5EF4-FFF2-40B4-BE49-F238E27FC236}">
                <a16:creationId xmlns:a16="http://schemas.microsoft.com/office/drawing/2014/main" id="{85EDB671-1F8F-4C6D-99AC-9D6106AC4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52" y="2682613"/>
            <a:ext cx="5456296" cy="4092222"/>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Expedition Magazine - Penn Museum">
            <a:extLst>
              <a:ext uri="{FF2B5EF4-FFF2-40B4-BE49-F238E27FC236}">
                <a16:creationId xmlns:a16="http://schemas.microsoft.com/office/drawing/2014/main" id="{4CD95DF9-9DCD-44DF-861B-B8F0ACE46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5602" y="2682613"/>
            <a:ext cx="6383016" cy="409222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60058" y="1689348"/>
            <a:ext cx="11400639" cy="4562162"/>
          </a:xfrm>
        </p:spPr>
        <p:txBody>
          <a:bodyPr>
            <a:normAutofit/>
          </a:bodyPr>
          <a:lstStyle/>
          <a:p>
            <a:pPr algn="l"/>
            <a:r>
              <a:rPr lang="en-US" sz="44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rgbClr val="00FFFF"/>
              </a:solidFill>
              <a:latin typeface="Times New Roman" panose="02020603050405020304" pitchFamily="18" charset="0"/>
              <a:cs typeface="Times New Roman" panose="02020603050405020304" pitchFamily="18" charset="0"/>
            </a:endParaRPr>
          </a:p>
          <a:p>
            <a:pPr algn="l"/>
            <a:r>
              <a:rPr lang="en-US" sz="3600" b="0" i="0" dirty="0">
                <a:solidFill>
                  <a:schemeClr val="bg1"/>
                </a:solidFill>
                <a:effectLst/>
                <a:latin typeface="Times New Roman" panose="02020603050405020304" pitchFamily="18" charset="0"/>
                <a:cs typeface="Times New Roman" panose="02020603050405020304" pitchFamily="18" charset="0"/>
              </a:rPr>
              <a:t> </a:t>
            </a:r>
            <a:endParaRPr lang="en-US" sz="3600" dirty="0">
              <a:solidFill>
                <a:schemeClr val="bg1"/>
              </a:solidFill>
              <a:latin typeface="Times New Roman" panose="02020603050405020304" pitchFamily="18" charset="0"/>
              <a:cs typeface="Times New Roman" panose="02020603050405020304" pitchFamily="18" charset="0"/>
            </a:endParaRPr>
          </a:p>
        </p:txBody>
      </p:sp>
      <p:pic>
        <p:nvPicPr>
          <p:cNvPr id="17410" name="Picture 2" descr="Inca | History, Achievements, Culture, &amp;amp; Geography | Britannica">
            <a:extLst>
              <a:ext uri="{FF2B5EF4-FFF2-40B4-BE49-F238E27FC236}">
                <a16:creationId xmlns:a16="http://schemas.microsoft.com/office/drawing/2014/main" id="{CBCB198C-9EE5-4AAA-A482-F10DDFC7B1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0"/>
            <a:ext cx="4457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470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06970" y="170865"/>
            <a:ext cx="8375942" cy="4562162"/>
          </a:xfrm>
        </p:spPr>
        <p:txBody>
          <a:bodyPr>
            <a:normAutofit lnSpcReduction="10000"/>
          </a:bodyPr>
          <a:lstStyle/>
          <a:p>
            <a:pPr algn="l"/>
            <a:r>
              <a:rPr lang="en-US" sz="44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rgbClr val="00FFFF"/>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The Incas built their empire, called </a:t>
            </a:r>
            <a:r>
              <a:rPr lang="en-US" sz="4000" b="0" i="0" dirty="0" err="1">
                <a:solidFill>
                  <a:schemeClr val="bg1"/>
                </a:solidFill>
                <a:effectLst/>
                <a:latin typeface="Times New Roman" panose="02020603050405020304" pitchFamily="18" charset="0"/>
                <a:cs typeface="Times New Roman" panose="02020603050405020304" pitchFamily="18" charset="0"/>
              </a:rPr>
              <a:t>Tawantinsuyu</a:t>
            </a:r>
            <a:r>
              <a:rPr lang="en-US" sz="4000" b="0" i="0" dirty="0">
                <a:solidFill>
                  <a:schemeClr val="bg1"/>
                </a:solidFill>
                <a:effectLst/>
                <a:latin typeface="Times New Roman" panose="02020603050405020304" pitchFamily="18" charset="0"/>
                <a:cs typeface="Times New Roman" panose="02020603050405020304" pitchFamily="18" charset="0"/>
              </a:rPr>
              <a:t> or the "Land of the Four Corners," without the wheel, powerful draft animals, iron working, currency or even what we would consider to be a writing system.  </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20482" name="Picture 2" descr="The College Student Who Decoded the Data Hidden in Inca Knots - Atlas  Obscura">
            <a:extLst>
              <a:ext uri="{FF2B5EF4-FFF2-40B4-BE49-F238E27FC236}">
                <a16:creationId xmlns:a16="http://schemas.microsoft.com/office/drawing/2014/main" id="{BAD8CBC7-8A9D-4EA4-A75A-92A9211C0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8482912" y="1574678"/>
            <a:ext cx="3786776" cy="2524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414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31793" y="0"/>
            <a:ext cx="7524925" cy="4562162"/>
          </a:xfrm>
        </p:spPr>
        <p:txBody>
          <a:bodyPr>
            <a:normAutofit lnSpcReduction="10000"/>
          </a:bodyPr>
          <a:lstStyle/>
          <a:p>
            <a:pPr algn="l"/>
            <a:r>
              <a:rPr lang="en-US" sz="44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rgbClr val="00FFFF"/>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The empire stretched from modern-day Argentina to southern Columbia, and was divided up into four “</a:t>
            </a:r>
            <a:r>
              <a:rPr lang="en-US" sz="4000" b="0" i="0" dirty="0" err="1">
                <a:solidFill>
                  <a:schemeClr val="bg1"/>
                </a:solidFill>
                <a:effectLst/>
                <a:latin typeface="Times New Roman" panose="02020603050405020304" pitchFamily="18" charset="0"/>
                <a:cs typeface="Times New Roman" panose="02020603050405020304" pitchFamily="18" charset="0"/>
              </a:rPr>
              <a:t>suyu</a:t>
            </a:r>
            <a:r>
              <a:rPr lang="en-US" sz="4000" b="0" i="0" dirty="0">
                <a:solidFill>
                  <a:schemeClr val="bg1"/>
                </a:solidFill>
                <a:effectLst/>
                <a:latin typeface="Times New Roman" panose="02020603050405020304" pitchFamily="18" charset="0"/>
                <a:cs typeface="Times New Roman" panose="02020603050405020304" pitchFamily="18" charset="0"/>
              </a:rPr>
              <a:t>,” which intersected at the capital, Cuzco. These </a:t>
            </a:r>
            <a:r>
              <a:rPr lang="en-US" sz="4000" b="0" i="0" dirty="0" err="1">
                <a:solidFill>
                  <a:schemeClr val="bg1"/>
                </a:solidFill>
                <a:effectLst/>
                <a:latin typeface="Times New Roman" panose="02020603050405020304" pitchFamily="18" charset="0"/>
                <a:cs typeface="Times New Roman" panose="02020603050405020304" pitchFamily="18" charset="0"/>
              </a:rPr>
              <a:t>suyu</a:t>
            </a:r>
            <a:r>
              <a:rPr lang="en-US" sz="4000" b="0" i="0" dirty="0">
                <a:solidFill>
                  <a:schemeClr val="bg1"/>
                </a:solidFill>
                <a:effectLst/>
                <a:latin typeface="Times New Roman" panose="02020603050405020304" pitchFamily="18" charset="0"/>
                <a:cs typeface="Times New Roman" panose="02020603050405020304" pitchFamily="18" charset="0"/>
              </a:rPr>
              <a:t> in turn were divided into provinces.</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16388" name="Picture 4" descr="Inca Empire - Wikipedia">
            <a:extLst>
              <a:ext uri="{FF2B5EF4-FFF2-40B4-BE49-F238E27FC236}">
                <a16:creationId xmlns:a16="http://schemas.microsoft.com/office/drawing/2014/main" id="{354E13F1-454A-4F03-9519-772EA0588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3983" y="0"/>
            <a:ext cx="5369889" cy="5369889"/>
          </a:xfrm>
          <a:prstGeom prst="rect">
            <a:avLst/>
          </a:prstGeom>
          <a:noFill/>
          <a:effectLst>
            <a:softEdge rad="406400"/>
          </a:effectLst>
          <a:extLst>
            <a:ext uri="{909E8E84-426E-40DD-AFC4-6F175D3DCCD1}">
              <a14:hiddenFill xmlns:a14="http://schemas.microsoft.com/office/drawing/2010/main">
                <a:solidFill>
                  <a:srgbClr val="FFFFFF"/>
                </a:solidFill>
              </a14:hiddenFill>
            </a:ext>
          </a:extLst>
        </p:spPr>
      </p:pic>
      <p:sp>
        <p:nvSpPr>
          <p:cNvPr id="4" name="Star: 5 Points 3">
            <a:extLst>
              <a:ext uri="{FF2B5EF4-FFF2-40B4-BE49-F238E27FC236}">
                <a16:creationId xmlns:a16="http://schemas.microsoft.com/office/drawing/2014/main" id="{BE54E254-1CE6-4E58-9DAB-AD5D708BE716}"/>
              </a:ext>
            </a:extLst>
          </p:cNvPr>
          <p:cNvSpPr/>
          <p:nvPr/>
        </p:nvSpPr>
        <p:spPr>
          <a:xfrm>
            <a:off x="9433249" y="1371600"/>
            <a:ext cx="45719" cy="45719"/>
          </a:xfrm>
          <a:prstGeom prst="star5">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7965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4395" y="343931"/>
            <a:ext cx="5730195" cy="4562162"/>
          </a:xfrm>
          <a:ln>
            <a:solidFill>
              <a:schemeClr val="bg1"/>
            </a:solidFill>
          </a:ln>
        </p:spPr>
        <p:txBody>
          <a:bodyPr>
            <a:normAutofit lnSpcReduction="10000"/>
          </a:bodyPr>
          <a:lstStyle/>
          <a:p>
            <a:pPr algn="l"/>
            <a:r>
              <a:rPr lang="en-US" sz="48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A network of highways allowed Inca emperors to control their sprawling empire. One ran down the spine of the Andes, another along the coast.  </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18434" name="Picture 2" descr="12 essential things to do in Cusco (Peru) | Howlanders">
            <a:extLst>
              <a:ext uri="{FF2B5EF4-FFF2-40B4-BE49-F238E27FC236}">
                <a16:creationId xmlns:a16="http://schemas.microsoft.com/office/drawing/2014/main" id="{1107D1BC-60B3-4D0A-B6F6-0690EF634D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060" y="383548"/>
            <a:ext cx="6746168" cy="3258211"/>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825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35184" y="74042"/>
            <a:ext cx="7247647" cy="4562162"/>
          </a:xfrm>
        </p:spPr>
        <p:txBody>
          <a:bodyPr>
            <a:normAutofit fontScale="92500" lnSpcReduction="10000"/>
          </a:bodyPr>
          <a:lstStyle/>
          <a:p>
            <a:pPr algn="l"/>
            <a:r>
              <a:rPr lang="en-US" sz="48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Inca builders could cope with anything the treacherous terrain required — steep paths cut along mountain sides, rope suspension bridges thrown across steep ravines, or treacherous </a:t>
            </a:r>
            <a:r>
              <a:rPr lang="en-US" sz="4000" dirty="0">
                <a:solidFill>
                  <a:schemeClr val="bg1"/>
                </a:solidFill>
                <a:latin typeface="Times New Roman" panose="02020603050405020304" pitchFamily="18" charset="0"/>
                <a:cs typeface="Times New Roman" panose="02020603050405020304" pitchFamily="18" charset="0"/>
              </a:rPr>
              <a:t>walk</a:t>
            </a:r>
            <a:r>
              <a:rPr lang="en-US" sz="4000" b="0" i="0" dirty="0">
                <a:solidFill>
                  <a:schemeClr val="bg1"/>
                </a:solidFill>
                <a:effectLst/>
                <a:latin typeface="Times New Roman" panose="02020603050405020304" pitchFamily="18" charset="0"/>
                <a:cs typeface="Times New Roman" panose="02020603050405020304" pitchFamily="18" charset="0"/>
              </a:rPr>
              <a:t>ways traversing floodplains.  </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19458" name="Picture 2" descr="Suggestion: Rope Bridge - TV Tropes Forum">
            <a:extLst>
              <a:ext uri="{FF2B5EF4-FFF2-40B4-BE49-F238E27FC236}">
                <a16:creationId xmlns:a16="http://schemas.microsoft.com/office/drawing/2014/main" id="{937FCD18-30B7-412C-B833-1B2ED73AD8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8130" y="685384"/>
            <a:ext cx="4861938" cy="2889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980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43240" y="118353"/>
            <a:ext cx="11400639" cy="4562162"/>
          </a:xfrm>
        </p:spPr>
        <p:txBody>
          <a:bodyPr>
            <a:normAutofit/>
          </a:bodyPr>
          <a:lstStyle/>
          <a:p>
            <a:pPr algn="l"/>
            <a:r>
              <a:rPr lang="en-US" sz="44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Every mile and a half they built way stations as resting points. Bands of official runners raced between them covering 150 miles a day. A message could be sent 1200 miles from Cuzco to Quito in under a week.</a:t>
            </a:r>
            <a:endParaRPr lang="en-US" sz="4000" dirty="0">
              <a:solidFill>
                <a:schemeClr val="bg1"/>
              </a:solidFill>
              <a:latin typeface="Times New Roman" panose="02020603050405020304" pitchFamily="18" charset="0"/>
              <a:cs typeface="Times New Roman" panose="02020603050405020304" pitchFamily="18" charset="0"/>
            </a:endParaRPr>
          </a:p>
          <a:p>
            <a:pPr algn="l"/>
            <a:r>
              <a:rPr lang="en-US" sz="3900" b="0" i="0" dirty="0">
                <a:solidFill>
                  <a:schemeClr val="bg1"/>
                </a:solidFill>
                <a:effectLst/>
                <a:latin typeface="Times New Roman" panose="02020603050405020304" pitchFamily="18" charset="0"/>
                <a:cs typeface="Times New Roman" panose="02020603050405020304" pitchFamily="18" charset="0"/>
              </a:rPr>
              <a:t> </a:t>
            </a:r>
            <a:endParaRPr lang="en-US" sz="3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7431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19071" y="-50832"/>
            <a:ext cx="11400639" cy="4562162"/>
          </a:xfrm>
        </p:spPr>
        <p:txBody>
          <a:bodyPr>
            <a:normAutofit/>
          </a:bodyPr>
          <a:lstStyle/>
          <a:p>
            <a:pPr algn="l"/>
            <a:r>
              <a:rPr lang="en-US" sz="44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Religion was a mixture of complex ceremonies, practices, animistic beliefs, sacrifices, belief in objects having magical powers, and nature worship—culminated in the worship of the sun, which was presided over by the Inca priests</a:t>
            </a:r>
            <a:r>
              <a:rPr lang="en-US" sz="3600" b="0" i="0" dirty="0">
                <a:solidFill>
                  <a:schemeClr val="bg1"/>
                </a:solidFill>
                <a:effectLst/>
                <a:latin typeface="Times New Roman" panose="02020603050405020304" pitchFamily="18" charset="0"/>
                <a:cs typeface="Times New Roman" panose="02020603050405020304" pitchFamily="18" charset="0"/>
              </a:rPr>
              <a:t>. </a:t>
            </a:r>
            <a:endParaRPr lang="en-US"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617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67410" y="1032752"/>
            <a:ext cx="11400639" cy="6325648"/>
          </a:xfrm>
        </p:spPr>
        <p:txBody>
          <a:bodyPr>
            <a:noAutofit/>
          </a:bodyPr>
          <a:lstStyle/>
          <a:p>
            <a:pPr algn="l"/>
            <a:r>
              <a:rPr lang="en-US" sz="4400" dirty="0">
                <a:solidFill>
                  <a:schemeClr val="bg1"/>
                </a:solidFill>
                <a:latin typeface="Times New Roman" panose="02020603050405020304" pitchFamily="18" charset="0"/>
                <a:cs typeface="Times New Roman" panose="02020603050405020304" pitchFamily="18" charset="0"/>
              </a:rPr>
              <a:t>The Mayans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400" b="0" i="0" dirty="0">
                <a:solidFill>
                  <a:schemeClr val="bg1"/>
                </a:solidFill>
                <a:effectLst/>
                <a:latin typeface="Times New Roman" panose="02020603050405020304" pitchFamily="18" charset="0"/>
                <a:cs typeface="Times New Roman" panose="02020603050405020304" pitchFamily="18" charset="0"/>
              </a:rPr>
              <a:t>As early as 1500 </a:t>
            </a:r>
            <a:r>
              <a:rPr lang="en-US" sz="4400" b="0" i="0" cap="all" dirty="0">
                <a:solidFill>
                  <a:schemeClr val="bg1"/>
                </a:solidFill>
                <a:effectLst/>
                <a:latin typeface="Times New Roman" panose="02020603050405020304" pitchFamily="18" charset="0"/>
                <a:cs typeface="Times New Roman" panose="02020603050405020304" pitchFamily="18" charset="0"/>
              </a:rPr>
              <a:t>BCE</a:t>
            </a:r>
            <a:r>
              <a:rPr lang="en-US" sz="4400" b="0" i="0" dirty="0">
                <a:solidFill>
                  <a:schemeClr val="bg1"/>
                </a:solidFill>
                <a:effectLst/>
                <a:latin typeface="Times New Roman" panose="02020603050405020304" pitchFamily="18" charset="0"/>
                <a:cs typeface="Times New Roman" panose="02020603050405020304" pitchFamily="18" charset="0"/>
              </a:rPr>
              <a:t> the Maya had settled in villages and had developed an agriculture based on the cultivation of </a:t>
            </a:r>
            <a:r>
              <a:rPr lang="en-US" sz="4400" dirty="0">
                <a:solidFill>
                  <a:schemeClr val="bg1"/>
                </a:solidFill>
                <a:latin typeface="Times New Roman" panose="02020603050405020304" pitchFamily="18" charset="0"/>
                <a:cs typeface="Times New Roman" panose="02020603050405020304" pitchFamily="18" charset="0"/>
              </a:rPr>
              <a:t>corn</a:t>
            </a:r>
            <a:r>
              <a:rPr lang="en-US" sz="4400" b="0" i="0" dirty="0">
                <a:solidFill>
                  <a:schemeClr val="bg1"/>
                </a:solidFill>
                <a:effectLst/>
                <a:latin typeface="Times New Roman" panose="02020603050405020304" pitchFamily="18" charset="0"/>
                <a:cs typeface="Times New Roman" panose="02020603050405020304" pitchFamily="18" charset="0"/>
              </a:rPr>
              <a:t> (maize), </a:t>
            </a:r>
            <a:r>
              <a:rPr lang="en-US" sz="4400" dirty="0">
                <a:solidFill>
                  <a:schemeClr val="bg1"/>
                </a:solidFill>
                <a:latin typeface="Times New Roman" panose="02020603050405020304" pitchFamily="18" charset="0"/>
                <a:cs typeface="Times New Roman" panose="02020603050405020304" pitchFamily="18" charset="0"/>
              </a:rPr>
              <a:t>beans</a:t>
            </a:r>
            <a:r>
              <a:rPr lang="en-US" sz="4400" b="0" i="0" dirty="0">
                <a:solidFill>
                  <a:schemeClr val="bg1"/>
                </a:solidFill>
                <a:effectLst/>
                <a:latin typeface="Times New Roman" panose="02020603050405020304" pitchFamily="18" charset="0"/>
                <a:cs typeface="Times New Roman" panose="02020603050405020304" pitchFamily="18" charset="0"/>
              </a:rPr>
              <a:t>, and </a:t>
            </a:r>
            <a:r>
              <a:rPr lang="en-US" sz="4400" dirty="0">
                <a:solidFill>
                  <a:schemeClr val="bg1"/>
                </a:solidFill>
                <a:latin typeface="Times New Roman" panose="02020603050405020304" pitchFamily="18" charset="0"/>
                <a:cs typeface="Times New Roman" panose="02020603050405020304" pitchFamily="18" charset="0"/>
              </a:rPr>
              <a:t>squash.</a:t>
            </a:r>
          </a:p>
        </p:txBody>
      </p:sp>
    </p:spTree>
    <p:extLst>
      <p:ext uri="{BB962C8B-B14F-4D97-AF65-F5344CB8AC3E}">
        <p14:creationId xmlns:p14="http://schemas.microsoft.com/office/powerpoint/2010/main" val="3580432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31156" y="35082"/>
            <a:ext cx="11400639" cy="4562162"/>
          </a:xfrm>
        </p:spPr>
        <p:txBody>
          <a:bodyPr>
            <a:normAutofit lnSpcReduction="10000"/>
          </a:bodyPr>
          <a:lstStyle/>
          <a:p>
            <a:pPr algn="l"/>
            <a:r>
              <a:rPr lang="en-US" sz="44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The economy was based on </a:t>
            </a:r>
            <a:r>
              <a:rPr lang="en-US" sz="4000" dirty="0">
                <a:solidFill>
                  <a:schemeClr val="bg1"/>
                </a:solidFill>
                <a:latin typeface="Times New Roman" panose="02020603050405020304" pitchFamily="18" charset="0"/>
                <a:cs typeface="Times New Roman" panose="02020603050405020304" pitchFamily="18" charset="0"/>
              </a:rPr>
              <a:t>agriculture</a:t>
            </a:r>
            <a:r>
              <a:rPr lang="en-US" sz="4000" b="0" i="0" dirty="0">
                <a:solidFill>
                  <a:schemeClr val="bg1"/>
                </a:solidFill>
                <a:effectLst/>
                <a:latin typeface="Times New Roman" panose="02020603050405020304" pitchFamily="18" charset="0"/>
                <a:cs typeface="Times New Roman" panose="02020603050405020304" pitchFamily="18" charset="0"/>
              </a:rPr>
              <a:t>, its staples being </a:t>
            </a:r>
            <a:r>
              <a:rPr lang="en-US" sz="4000" dirty="0">
                <a:solidFill>
                  <a:schemeClr val="bg1"/>
                </a:solidFill>
                <a:latin typeface="Times New Roman" panose="02020603050405020304" pitchFamily="18" charset="0"/>
                <a:cs typeface="Times New Roman" panose="02020603050405020304" pitchFamily="18" charset="0"/>
              </a:rPr>
              <a:t>corn</a:t>
            </a:r>
            <a:r>
              <a:rPr lang="en-US" sz="4000" b="0" i="0" dirty="0">
                <a:solidFill>
                  <a:schemeClr val="bg1"/>
                </a:solidFill>
                <a:effectLst/>
                <a:latin typeface="Times New Roman" panose="02020603050405020304" pitchFamily="18" charset="0"/>
                <a:cs typeface="Times New Roman" panose="02020603050405020304" pitchFamily="18" charset="0"/>
              </a:rPr>
              <a:t>, white and sweet </a:t>
            </a:r>
            <a:r>
              <a:rPr lang="en-US" sz="4000" dirty="0">
                <a:solidFill>
                  <a:schemeClr val="bg1"/>
                </a:solidFill>
                <a:latin typeface="Times New Roman" panose="02020603050405020304" pitchFamily="18" charset="0"/>
                <a:cs typeface="Times New Roman" panose="02020603050405020304" pitchFamily="18" charset="0"/>
              </a:rPr>
              <a:t>potatoes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squash</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tomatoes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peanuts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chili peppers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coca</a:t>
            </a:r>
            <a:r>
              <a:rPr lang="en-US" sz="4000" b="0" i="0" dirty="0">
                <a:solidFill>
                  <a:schemeClr val="bg1"/>
                </a:solidFill>
                <a:effectLst/>
                <a:latin typeface="Times New Roman" panose="02020603050405020304" pitchFamily="18" charset="0"/>
                <a:cs typeface="Times New Roman" panose="02020603050405020304" pitchFamily="18" charset="0"/>
              </a:rPr>
              <a:t>, and </a:t>
            </a:r>
            <a:r>
              <a:rPr lang="en-US" sz="4000" dirty="0">
                <a:solidFill>
                  <a:schemeClr val="bg1"/>
                </a:solidFill>
                <a:latin typeface="Times New Roman" panose="02020603050405020304" pitchFamily="18" charset="0"/>
                <a:cs typeface="Times New Roman" panose="02020603050405020304" pitchFamily="18" charset="0"/>
              </a:rPr>
              <a:t>cotton</a:t>
            </a:r>
            <a:r>
              <a:rPr lang="en-US" sz="4000" b="0" i="0" dirty="0">
                <a:solidFill>
                  <a:schemeClr val="bg1"/>
                </a:solidFill>
                <a:effectLst/>
                <a:latin typeface="Times New Roman" panose="02020603050405020304" pitchFamily="18" charset="0"/>
                <a:cs typeface="Times New Roman" panose="02020603050405020304" pitchFamily="18" charset="0"/>
              </a:rPr>
              <a:t>. They raised </a:t>
            </a:r>
            <a:r>
              <a:rPr lang="en-US" sz="4000" dirty="0">
                <a:solidFill>
                  <a:schemeClr val="bg1"/>
                </a:solidFill>
                <a:latin typeface="Times New Roman" panose="02020603050405020304" pitchFamily="18" charset="0"/>
                <a:cs typeface="Times New Roman" panose="02020603050405020304" pitchFamily="18" charset="0"/>
              </a:rPr>
              <a:t>guinea pigs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ducks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llamas</a:t>
            </a:r>
            <a:r>
              <a:rPr lang="en-US" sz="4000" b="0" i="0" dirty="0">
                <a:solidFill>
                  <a:schemeClr val="bg1"/>
                </a:solidFill>
                <a:effectLst/>
                <a:latin typeface="Times New Roman" panose="02020603050405020304" pitchFamily="18" charset="0"/>
                <a:cs typeface="Times New Roman" panose="02020603050405020304" pitchFamily="18" charset="0"/>
              </a:rPr>
              <a:t>, </a:t>
            </a:r>
            <a:r>
              <a:rPr lang="en-US" sz="4000" dirty="0">
                <a:solidFill>
                  <a:schemeClr val="bg1"/>
                </a:solidFill>
                <a:latin typeface="Times New Roman" panose="02020603050405020304" pitchFamily="18" charset="0"/>
                <a:cs typeface="Times New Roman" panose="02020603050405020304" pitchFamily="18" charset="0"/>
              </a:rPr>
              <a:t>alpacas</a:t>
            </a:r>
            <a:r>
              <a:rPr lang="en-US" sz="4000" b="0" i="0" dirty="0">
                <a:solidFill>
                  <a:schemeClr val="bg1"/>
                </a:solidFill>
                <a:effectLst/>
                <a:latin typeface="Times New Roman" panose="02020603050405020304" pitchFamily="18" charset="0"/>
                <a:cs typeface="Times New Roman" panose="02020603050405020304" pitchFamily="18" charset="0"/>
              </a:rPr>
              <a:t>, and </a:t>
            </a:r>
            <a:r>
              <a:rPr lang="en-US" sz="4000" dirty="0">
                <a:solidFill>
                  <a:schemeClr val="bg1"/>
                </a:solidFill>
                <a:latin typeface="Times New Roman" panose="02020603050405020304" pitchFamily="18" charset="0"/>
                <a:cs typeface="Times New Roman" panose="02020603050405020304" pitchFamily="18" charset="0"/>
              </a:rPr>
              <a:t>dogs</a:t>
            </a:r>
            <a:r>
              <a:rPr lang="en-US" sz="4000" b="0" i="0" dirty="0">
                <a:solidFill>
                  <a:schemeClr val="bg1"/>
                </a:solidFill>
                <a:effectLst/>
                <a:latin typeface="Times New Roman" panose="02020603050405020304" pitchFamily="18" charset="0"/>
                <a:cs typeface="Times New Roman" panose="02020603050405020304" pitchFamily="18" charset="0"/>
              </a:rPr>
              <a:t>. Clothing was made of llama wool and cotton.</a:t>
            </a:r>
            <a:endParaRPr lang="en-US"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2328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55325" y="66994"/>
            <a:ext cx="11400639" cy="5342021"/>
          </a:xfrm>
        </p:spPr>
        <p:txBody>
          <a:bodyPr>
            <a:normAutofit fontScale="85000" lnSpcReduction="20000"/>
          </a:bodyPr>
          <a:lstStyle/>
          <a:p>
            <a:pPr algn="l"/>
            <a:r>
              <a:rPr lang="en-US" sz="47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chemeClr val="bg1"/>
              </a:solidFill>
              <a:latin typeface="Times New Roman" panose="02020603050405020304" pitchFamily="18" charset="0"/>
              <a:cs typeface="Times New Roman" panose="02020603050405020304" pitchFamily="18" charset="0"/>
            </a:endParaRPr>
          </a:p>
          <a:p>
            <a:pPr algn="l"/>
            <a:r>
              <a:rPr lang="en-US" sz="4300" b="0" i="0" dirty="0">
                <a:solidFill>
                  <a:schemeClr val="bg1"/>
                </a:solidFill>
                <a:effectLst/>
                <a:latin typeface="Times New Roman" panose="02020603050405020304" pitchFamily="18" charset="0"/>
                <a:cs typeface="Times New Roman" panose="02020603050405020304" pitchFamily="18" charset="0"/>
              </a:rPr>
              <a:t>Conquering quickly, A policy of forced resettlement of large </a:t>
            </a:r>
            <a:r>
              <a:rPr lang="en-US" sz="4300" dirty="0">
                <a:solidFill>
                  <a:schemeClr val="bg1"/>
                </a:solidFill>
                <a:latin typeface="Times New Roman" panose="02020603050405020304" pitchFamily="18" charset="0"/>
                <a:cs typeface="Times New Roman" panose="02020603050405020304" pitchFamily="18" charset="0"/>
              </a:rPr>
              <a:t>contingents</a:t>
            </a:r>
            <a:r>
              <a:rPr lang="en-US" sz="4300" b="0" i="0" dirty="0">
                <a:solidFill>
                  <a:schemeClr val="bg1"/>
                </a:solidFill>
                <a:effectLst/>
                <a:latin typeface="Times New Roman" panose="02020603050405020304" pitchFamily="18" charset="0"/>
                <a:cs typeface="Times New Roman" panose="02020603050405020304" pitchFamily="18" charset="0"/>
              </a:rPr>
              <a:t> from each conquered people helped ensure political stability by distributing ethnic groups throughout the </a:t>
            </a:r>
            <a:r>
              <a:rPr lang="en-US" sz="4300" dirty="0">
                <a:solidFill>
                  <a:schemeClr val="bg1"/>
                </a:solidFill>
                <a:latin typeface="Times New Roman" panose="02020603050405020304" pitchFamily="18" charset="0"/>
                <a:cs typeface="Times New Roman" panose="02020603050405020304" pitchFamily="18" charset="0"/>
              </a:rPr>
              <a:t>empire</a:t>
            </a:r>
            <a:r>
              <a:rPr lang="en-US" sz="4300" b="0" i="0" dirty="0">
                <a:solidFill>
                  <a:schemeClr val="bg1"/>
                </a:solidFill>
                <a:effectLst/>
                <a:latin typeface="Times New Roman" panose="02020603050405020304" pitchFamily="18" charset="0"/>
                <a:cs typeface="Times New Roman" panose="02020603050405020304" pitchFamily="18" charset="0"/>
              </a:rPr>
              <a:t> and thus making the organization of revolt very difficult. </a:t>
            </a:r>
          </a:p>
          <a:p>
            <a:pPr algn="l"/>
            <a:r>
              <a:rPr lang="en-US" sz="4300" b="0" i="0" dirty="0">
                <a:solidFill>
                  <a:schemeClr val="bg1"/>
                </a:solidFill>
                <a:effectLst/>
                <a:latin typeface="Times New Roman" panose="02020603050405020304" pitchFamily="18" charset="0"/>
                <a:cs typeface="Times New Roman" panose="02020603050405020304" pitchFamily="18" charset="0"/>
              </a:rPr>
              <a:t>Local governors were responsible for exacting the labor tax on which the empire was based; the tax could be paid by service in the army, on </a:t>
            </a:r>
            <a:r>
              <a:rPr lang="en-US" sz="4300" dirty="0">
                <a:solidFill>
                  <a:schemeClr val="bg1"/>
                </a:solidFill>
                <a:latin typeface="Times New Roman" panose="02020603050405020304" pitchFamily="18" charset="0"/>
                <a:cs typeface="Times New Roman" panose="02020603050405020304" pitchFamily="18" charset="0"/>
              </a:rPr>
              <a:t>public works</a:t>
            </a:r>
            <a:r>
              <a:rPr lang="en-US" sz="4300" b="0" i="0" dirty="0">
                <a:solidFill>
                  <a:schemeClr val="bg1"/>
                </a:solidFill>
                <a:effectLst/>
                <a:latin typeface="Times New Roman" panose="02020603050405020304" pitchFamily="18" charset="0"/>
                <a:cs typeface="Times New Roman" panose="02020603050405020304" pitchFamily="18" charset="0"/>
              </a:rPr>
              <a:t>, or in agricultural work</a:t>
            </a:r>
            <a:r>
              <a:rPr lang="en-US" sz="3900" b="0" i="0" dirty="0">
                <a:solidFill>
                  <a:schemeClr val="bg1"/>
                </a:solidFill>
                <a:effectLst/>
                <a:latin typeface="Times New Roman" panose="02020603050405020304" pitchFamily="18" charset="0"/>
                <a:cs typeface="Times New Roman" panose="02020603050405020304" pitchFamily="18" charset="0"/>
              </a:rPr>
              <a:t>.</a:t>
            </a:r>
            <a:endParaRPr lang="en-US" sz="3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1233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179494" y="0"/>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82818" y="541312"/>
            <a:ext cx="11579016" cy="4791148"/>
          </a:xfrm>
        </p:spPr>
        <p:txBody>
          <a:bodyPr>
            <a:no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Incas</a:t>
            </a:r>
            <a:endParaRPr lang="en-US" sz="4000" dirty="0">
              <a:solidFill>
                <a:srgbClr val="00FFFF"/>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Within its empire were rich coastal settlements, high mountain valleys, rain-drenched tropical forests and the driest of deserts. The Inca controlled perhaps 10 million people, speaking a hundred different tongues. Yet when Pizarro executed its last emperor, Atahualpa, the Inca Empire was only 50 years old.</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15362" name="Picture 2" descr="At higher elevations, Incas farmers utilized tiers of agricultural terraces to better irrigate their fields. The Terraces at Pisac in the sacred valley of the Incas, in Peru, is an example of this.">
            <a:extLst>
              <a:ext uri="{FF2B5EF4-FFF2-40B4-BE49-F238E27FC236}">
                <a16:creationId xmlns:a16="http://schemas.microsoft.com/office/drawing/2014/main" id="{FAA54A7F-D45F-4271-8EF8-CF46467021AC}"/>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833937" y="3150048"/>
            <a:ext cx="5358063" cy="3570940"/>
          </a:xfrm>
          <a:prstGeom prst="rect">
            <a:avLst/>
          </a:prstGeom>
          <a:noFill/>
          <a:effectLst>
            <a:softEdge rad="1193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903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59353" y="90155"/>
            <a:ext cx="11400639" cy="4562162"/>
          </a:xfrm>
        </p:spPr>
        <p:txBody>
          <a:bodyPr>
            <a:normAutofit/>
          </a:bodyPr>
          <a:lstStyle/>
          <a:p>
            <a:pPr algn="l"/>
            <a:r>
              <a:rPr lang="en-US" sz="5200" dirty="0">
                <a:solidFill>
                  <a:schemeClr val="bg1"/>
                </a:solidFill>
                <a:latin typeface="Times New Roman" panose="02020603050405020304" pitchFamily="18" charset="0"/>
                <a:cs typeface="Times New Roman" panose="02020603050405020304" pitchFamily="18" charset="0"/>
              </a:rPr>
              <a:t>The Incas</a:t>
            </a:r>
          </a:p>
          <a:p>
            <a:pPr algn="l"/>
            <a:endParaRPr lang="en-US" sz="4400" dirty="0">
              <a:solidFill>
                <a:srgbClr val="00FFFF"/>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Everyone was expected to contribute to the empire. Land was divided in three. One third was worked for the emperor, one third was reserved for the gods, and one third the people kept for themselves. All were required to pay taxes as tribute</a:t>
            </a:r>
            <a:r>
              <a:rPr lang="en-US" sz="4000" b="0" i="0" dirty="0">
                <a:solidFill>
                  <a:srgbClr val="333333"/>
                </a:solidFill>
                <a:effectLst/>
                <a:latin typeface="Times New Roman" panose="02020603050405020304" pitchFamily="18" charset="0"/>
                <a:cs typeface="Times New Roman" panose="02020603050405020304" pitchFamily="18" charset="0"/>
              </a:rPr>
              <a:t>.</a:t>
            </a:r>
            <a:endParaRPr lang="en-US"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988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69726" y="1254633"/>
            <a:ext cx="10862643" cy="6325648"/>
          </a:xfrm>
        </p:spPr>
        <p:txBody>
          <a:bodyPr>
            <a:no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Mayans</a:t>
            </a:r>
          </a:p>
          <a:p>
            <a:pPr algn="l"/>
            <a:endParaRPr lang="en-US" sz="40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They began to build ceremonial </a:t>
            </a:r>
          </a:p>
          <a:p>
            <a:pPr algn="l"/>
            <a:r>
              <a:rPr lang="en-US" sz="3200" b="0" i="0" dirty="0">
                <a:solidFill>
                  <a:schemeClr val="bg1"/>
                </a:solidFill>
                <a:effectLst/>
                <a:latin typeface="Times New Roman" panose="02020603050405020304" pitchFamily="18" charset="0"/>
                <a:cs typeface="Times New Roman" panose="02020603050405020304" pitchFamily="18" charset="0"/>
              </a:rPr>
              <a:t>centers, and by 200 </a:t>
            </a:r>
            <a:r>
              <a:rPr lang="en-US" sz="3200" b="0" i="0" cap="all" dirty="0">
                <a:solidFill>
                  <a:schemeClr val="bg1"/>
                </a:solidFill>
                <a:effectLst/>
                <a:latin typeface="Times New Roman" panose="02020603050405020304" pitchFamily="18" charset="0"/>
                <a:cs typeface="Times New Roman" panose="02020603050405020304" pitchFamily="18" charset="0"/>
              </a:rPr>
              <a:t>CE</a:t>
            </a:r>
            <a:r>
              <a:rPr lang="en-US" sz="3200" b="0" i="0" dirty="0">
                <a:solidFill>
                  <a:schemeClr val="bg1"/>
                </a:solidFill>
                <a:effectLst/>
                <a:latin typeface="Times New Roman" panose="02020603050405020304" pitchFamily="18" charset="0"/>
                <a:cs typeface="Times New Roman" panose="02020603050405020304" pitchFamily="18" charset="0"/>
              </a:rPr>
              <a:t> these had developed into cities containing temples, pyramids, palaces, courts for playing ball, and plazas. The ancient Maya quarried immense quantities of building stone (usually limestone), which they cut by using harder stones. </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5122" name="Picture 2" descr="Palenque: Maya City of Temples | Live Science">
            <a:extLst>
              <a:ext uri="{FF2B5EF4-FFF2-40B4-BE49-F238E27FC236}">
                <a16:creationId xmlns:a16="http://schemas.microsoft.com/office/drawing/2014/main" id="{8065161D-0ECF-4918-90AE-4D7B11073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1047" y="-579553"/>
            <a:ext cx="7530828" cy="4265603"/>
          </a:xfrm>
          <a:prstGeom prst="rect">
            <a:avLst/>
          </a:prstGeom>
          <a:noFill/>
          <a:effectLst>
            <a:softEdge rad="12573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447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60059" y="1689348"/>
            <a:ext cx="5991451" cy="6325648"/>
          </a:xfrm>
        </p:spPr>
        <p:txBody>
          <a:bodyPr>
            <a:noAutofit/>
          </a:bodyPr>
          <a:lstStyle/>
          <a:p>
            <a:pPr algn="l"/>
            <a:r>
              <a:rPr lang="en-US" sz="3200" dirty="0">
                <a:solidFill>
                  <a:schemeClr val="bg1"/>
                </a:solidFill>
                <a:latin typeface="Times New Roman" panose="02020603050405020304" pitchFamily="18" charset="0"/>
                <a:cs typeface="Times New Roman" panose="02020603050405020304" pitchFamily="18" charset="0"/>
              </a:rPr>
              <a:t>The Mayans</a:t>
            </a:r>
          </a:p>
          <a:p>
            <a:pPr algn="l"/>
            <a:r>
              <a:rPr lang="en-US" sz="3200" dirty="0">
                <a:solidFill>
                  <a:schemeClr val="bg1"/>
                </a:solidFill>
                <a:latin typeface="Times New Roman" panose="02020603050405020304" pitchFamily="18" charset="0"/>
                <a:cs typeface="Times New Roman" panose="02020603050405020304" pitchFamily="18" charset="0"/>
              </a:rPr>
              <a:t> </a:t>
            </a:r>
          </a:p>
          <a:p>
            <a:pPr algn="l"/>
            <a:r>
              <a:rPr lang="en-US" sz="3200" b="0" i="0" dirty="0">
                <a:solidFill>
                  <a:schemeClr val="bg1"/>
                </a:solidFill>
                <a:effectLst/>
                <a:latin typeface="Times New Roman" panose="02020603050405020304" pitchFamily="18" charset="0"/>
                <a:cs typeface="Times New Roman" panose="02020603050405020304" pitchFamily="18" charset="0"/>
              </a:rPr>
              <a:t>They practiced mainly </a:t>
            </a:r>
            <a:r>
              <a:rPr lang="en-US" sz="3200" dirty="0">
                <a:solidFill>
                  <a:schemeClr val="bg1"/>
                </a:solidFill>
                <a:latin typeface="Times New Roman" panose="02020603050405020304" pitchFamily="18" charset="0"/>
                <a:cs typeface="Times New Roman" panose="02020603050405020304" pitchFamily="18" charset="0"/>
              </a:rPr>
              <a:t>slash-and-burn agriculture</a:t>
            </a:r>
            <a:r>
              <a:rPr lang="en-US" sz="3200" b="0" i="0" dirty="0">
                <a:solidFill>
                  <a:schemeClr val="bg1"/>
                </a:solidFill>
                <a:effectLst/>
                <a:latin typeface="Times New Roman" panose="02020603050405020304" pitchFamily="18" charset="0"/>
                <a:cs typeface="Times New Roman" panose="02020603050405020304" pitchFamily="18" charset="0"/>
              </a:rPr>
              <a:t>, but they used advanced techniques of </a:t>
            </a:r>
            <a:r>
              <a:rPr lang="en-US" sz="3200" dirty="0">
                <a:solidFill>
                  <a:schemeClr val="bg1"/>
                </a:solidFill>
                <a:latin typeface="Times New Roman" panose="02020603050405020304" pitchFamily="18" charset="0"/>
                <a:cs typeface="Times New Roman" panose="02020603050405020304" pitchFamily="18" charset="0"/>
              </a:rPr>
              <a:t>irrigation</a:t>
            </a:r>
            <a:r>
              <a:rPr lang="en-US" sz="3200" b="0" i="0" dirty="0">
                <a:solidFill>
                  <a:schemeClr val="bg1"/>
                </a:solidFill>
                <a:effectLst/>
                <a:latin typeface="Times New Roman" panose="02020603050405020304" pitchFamily="18" charset="0"/>
                <a:cs typeface="Times New Roman" panose="02020603050405020304" pitchFamily="18" charset="0"/>
              </a:rPr>
              <a:t> and </a:t>
            </a:r>
            <a:r>
              <a:rPr lang="en-US" sz="3200" dirty="0">
                <a:solidFill>
                  <a:schemeClr val="bg1"/>
                </a:solidFill>
                <a:latin typeface="Times New Roman" panose="02020603050405020304" pitchFamily="18" charset="0"/>
                <a:cs typeface="Times New Roman" panose="02020603050405020304" pitchFamily="18" charset="0"/>
              </a:rPr>
              <a:t>terracing</a:t>
            </a:r>
            <a:r>
              <a:rPr lang="en-US" sz="3200" b="0" i="0" dirty="0">
                <a:solidFill>
                  <a:schemeClr val="bg1"/>
                </a:solidFill>
                <a:effectLst/>
                <a:latin typeface="Times New Roman" panose="02020603050405020304" pitchFamily="18" charset="0"/>
                <a:cs typeface="Times New Roman" panose="02020603050405020304" pitchFamily="18" charset="0"/>
              </a:rPr>
              <a:t>.  </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3074" name="Picture 2" descr="Unit 7 MesoAmerican Civilizations Flashcards | Quizlet">
            <a:extLst>
              <a:ext uri="{FF2B5EF4-FFF2-40B4-BE49-F238E27FC236}">
                <a16:creationId xmlns:a16="http://schemas.microsoft.com/office/drawing/2014/main" id="{343C530A-079A-43FB-ACEB-09C4C271F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647" y="257175"/>
            <a:ext cx="7359841" cy="4911477"/>
          </a:xfrm>
          <a:prstGeom prst="rect">
            <a:avLst/>
          </a:prstGeom>
          <a:noFill/>
          <a:effectLst>
            <a:softEdge rad="1270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59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60058" y="1689348"/>
            <a:ext cx="6910763" cy="6325648"/>
          </a:xfrm>
        </p:spPr>
        <p:txBody>
          <a:bodyPr>
            <a:noAutofit/>
          </a:bodyPr>
          <a:lstStyle/>
          <a:p>
            <a:pPr algn="l"/>
            <a:r>
              <a:rPr lang="en-US" sz="4000" dirty="0">
                <a:solidFill>
                  <a:schemeClr val="bg1"/>
                </a:solidFill>
                <a:latin typeface="Times New Roman" panose="02020603050405020304" pitchFamily="18" charset="0"/>
                <a:cs typeface="Times New Roman" panose="02020603050405020304" pitchFamily="18" charset="0"/>
              </a:rPr>
              <a:t>The Mayans</a:t>
            </a: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They also developed a system of </a:t>
            </a:r>
            <a:r>
              <a:rPr lang="en-US" sz="3200" dirty="0">
                <a:solidFill>
                  <a:schemeClr val="bg1"/>
                </a:solidFill>
                <a:latin typeface="Times New Roman" panose="02020603050405020304" pitchFamily="18" charset="0"/>
                <a:cs typeface="Times New Roman" panose="02020603050405020304" pitchFamily="18" charset="0"/>
              </a:rPr>
              <a:t>hieroglyphic writing</a:t>
            </a:r>
            <a:r>
              <a:rPr lang="en-US" sz="3200" b="0" i="0" dirty="0">
                <a:solidFill>
                  <a:schemeClr val="bg1"/>
                </a:solidFill>
                <a:effectLst/>
                <a:latin typeface="Times New Roman" panose="02020603050405020304" pitchFamily="18" charset="0"/>
                <a:cs typeface="Times New Roman" panose="02020603050405020304" pitchFamily="18" charset="0"/>
              </a:rPr>
              <a:t> and highly sophisticated </a:t>
            </a:r>
            <a:r>
              <a:rPr lang="en-US" sz="3200" dirty="0">
                <a:solidFill>
                  <a:schemeClr val="bg1"/>
                </a:solidFill>
                <a:latin typeface="Times New Roman" panose="02020603050405020304" pitchFamily="18" charset="0"/>
                <a:cs typeface="Times New Roman" panose="02020603050405020304" pitchFamily="18" charset="0"/>
              </a:rPr>
              <a:t>calendrical</a:t>
            </a:r>
            <a:r>
              <a:rPr lang="en-US" sz="3200" b="0" i="0" dirty="0">
                <a:solidFill>
                  <a:schemeClr val="bg1"/>
                </a:solidFill>
                <a:effectLst/>
                <a:latin typeface="Times New Roman" panose="02020603050405020304" pitchFamily="18" charset="0"/>
                <a:cs typeface="Times New Roman" panose="02020603050405020304" pitchFamily="18" charset="0"/>
              </a:rPr>
              <a:t> and astronomical systems. </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1026" name="Picture 2" descr="Mayan hieroglyphic writing | Britann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6505" y="692840"/>
            <a:ext cx="5049052" cy="3748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692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335559" y="993265"/>
            <a:ext cx="11400639" cy="6325648"/>
          </a:xfrm>
        </p:spPr>
        <p:txBody>
          <a:bodyPr>
            <a:noAutofit/>
          </a:bodyPr>
          <a:lstStyle/>
          <a:p>
            <a:pPr algn="l"/>
            <a:r>
              <a:rPr lang="en-US" sz="2800" dirty="0">
                <a:solidFill>
                  <a:schemeClr val="bg1"/>
                </a:solidFill>
                <a:latin typeface="Times New Roman" panose="02020603050405020304" pitchFamily="18" charset="0"/>
                <a:cs typeface="Times New Roman" panose="02020603050405020304" pitchFamily="18" charset="0"/>
              </a:rPr>
              <a:t>The Mayans</a:t>
            </a:r>
          </a:p>
          <a:p>
            <a:pPr algn="l"/>
            <a:endParaRPr lang="en-US" sz="2800" dirty="0">
              <a:solidFill>
                <a:schemeClr val="bg1"/>
              </a:solidFill>
              <a:latin typeface="Times New Roman" panose="02020603050405020304" pitchFamily="18" charset="0"/>
              <a:cs typeface="Times New Roman" panose="02020603050405020304" pitchFamily="18" charset="0"/>
            </a:endParaRPr>
          </a:p>
          <a:p>
            <a:pPr algn="l"/>
            <a:r>
              <a:rPr lang="en-US" sz="2800" b="0" i="0" dirty="0">
                <a:solidFill>
                  <a:schemeClr val="bg1"/>
                </a:solidFill>
                <a:effectLst/>
                <a:latin typeface="Times New Roman" panose="02020603050405020304" pitchFamily="18" charset="0"/>
                <a:cs typeface="Times New Roman" panose="02020603050405020304" pitchFamily="18" charset="0"/>
              </a:rPr>
              <a:t>Many of the hieroglyphs depict the histories of the Mayan dynastic rulers, who waged war on rival Mayan cities and took their aristocrats captive. Those captives were then tortured, mutilated, and sacrificed to the gods. Indeed, </a:t>
            </a:r>
            <a:r>
              <a:rPr lang="en-US" sz="2800" dirty="0">
                <a:solidFill>
                  <a:schemeClr val="bg1"/>
                </a:solidFill>
                <a:latin typeface="Times New Roman" panose="02020603050405020304" pitchFamily="18" charset="0"/>
                <a:cs typeface="Times New Roman" panose="02020603050405020304" pitchFamily="18" charset="0"/>
              </a:rPr>
              <a:t>torture</a:t>
            </a:r>
            <a:r>
              <a:rPr lang="en-US" sz="2800" b="0" i="0" dirty="0">
                <a:solidFill>
                  <a:schemeClr val="bg1"/>
                </a:solidFill>
                <a:effectLst/>
                <a:latin typeface="Times New Roman" panose="02020603050405020304" pitchFamily="18" charset="0"/>
                <a:cs typeface="Times New Roman" panose="02020603050405020304" pitchFamily="18" charset="0"/>
              </a:rPr>
              <a:t> and </a:t>
            </a:r>
            <a:r>
              <a:rPr lang="en-US" sz="2800" dirty="0">
                <a:solidFill>
                  <a:schemeClr val="bg1"/>
                </a:solidFill>
                <a:latin typeface="Times New Roman" panose="02020603050405020304" pitchFamily="18" charset="0"/>
                <a:cs typeface="Times New Roman" panose="02020603050405020304" pitchFamily="18" charset="0"/>
              </a:rPr>
              <a:t>human sacrifice</a:t>
            </a:r>
            <a:r>
              <a:rPr lang="en-US" sz="2800" b="0" i="0" dirty="0">
                <a:solidFill>
                  <a:schemeClr val="bg1"/>
                </a:solidFill>
                <a:effectLst/>
                <a:latin typeface="Times New Roman" panose="02020603050405020304" pitchFamily="18" charset="0"/>
                <a:cs typeface="Times New Roman" panose="02020603050405020304" pitchFamily="18" charset="0"/>
              </a:rPr>
              <a:t> were thought to guarantee </a:t>
            </a:r>
            <a:r>
              <a:rPr lang="en-US" sz="2800" dirty="0">
                <a:solidFill>
                  <a:schemeClr val="bg1"/>
                </a:solidFill>
                <a:latin typeface="Times New Roman" panose="02020603050405020304" pitchFamily="18" charset="0"/>
                <a:cs typeface="Times New Roman" panose="02020603050405020304" pitchFamily="18" charset="0"/>
              </a:rPr>
              <a:t>fertility and make the gods happy. </a:t>
            </a:r>
          </a:p>
        </p:txBody>
      </p:sp>
    </p:spTree>
    <p:extLst>
      <p:ext uri="{BB962C8B-B14F-4D97-AF65-F5344CB8AC3E}">
        <p14:creationId xmlns:p14="http://schemas.microsoft.com/office/powerpoint/2010/main" val="309821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a:solidFill>
                  <a:srgbClr val="00FFFF"/>
                </a:solidFill>
                <a:latin typeface="Times New Roman" panose="02020603050405020304" pitchFamily="18" charset="0"/>
                <a:cs typeface="Times New Roman" panose="02020603050405020304" pitchFamily="18" charset="0"/>
              </a:rPr>
              <a:t>The Mayans,  Aztecs and Incas</a:t>
            </a:r>
            <a:endParaRPr lang="en-US" sz="3200" dirty="0">
              <a:solidFill>
                <a:srgbClr val="00FFFF"/>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273744" y="1014234"/>
            <a:ext cx="8036067" cy="6325648"/>
          </a:xfrm>
        </p:spPr>
        <p:txBody>
          <a:bodyPr>
            <a:noAutofit/>
          </a:bodyPr>
          <a:lstStyle/>
          <a:p>
            <a:pPr algn="l"/>
            <a:r>
              <a:rPr lang="en-US" sz="3200" dirty="0">
                <a:solidFill>
                  <a:schemeClr val="bg1"/>
                </a:solidFill>
                <a:latin typeface="Times New Roman" panose="02020603050405020304" pitchFamily="18" charset="0"/>
                <a:cs typeface="Times New Roman" panose="02020603050405020304" pitchFamily="18" charset="0"/>
              </a:rPr>
              <a:t>The Mayans</a:t>
            </a:r>
          </a:p>
          <a:p>
            <a:pPr algn="l"/>
            <a:endParaRPr lang="en-US" sz="3200" dirty="0">
              <a:solidFill>
                <a:schemeClr val="bg1"/>
              </a:solidFill>
              <a:latin typeface="Times New Roman" panose="02020603050405020304" pitchFamily="18" charset="0"/>
              <a:cs typeface="Times New Roman" panose="02020603050405020304" pitchFamily="18" charset="0"/>
            </a:endParaRPr>
          </a:p>
          <a:p>
            <a:pPr algn="l"/>
            <a:r>
              <a:rPr lang="en-US" sz="3200" b="0" i="0" dirty="0">
                <a:solidFill>
                  <a:schemeClr val="bg1"/>
                </a:solidFill>
                <a:effectLst/>
                <a:latin typeface="Times New Roman" panose="02020603050405020304" pitchFamily="18" charset="0"/>
                <a:cs typeface="Times New Roman" panose="02020603050405020304" pitchFamily="18" charset="0"/>
              </a:rPr>
              <a:t>The Maya made </a:t>
            </a:r>
            <a:r>
              <a:rPr lang="en-US" sz="3200" dirty="0">
                <a:solidFill>
                  <a:schemeClr val="bg1"/>
                </a:solidFill>
                <a:latin typeface="Times New Roman" panose="02020603050405020304" pitchFamily="18" charset="0"/>
                <a:cs typeface="Times New Roman" panose="02020603050405020304" pitchFamily="18" charset="0"/>
              </a:rPr>
              <a:t>paper</a:t>
            </a:r>
            <a:r>
              <a:rPr lang="en-US" sz="3200" b="0" i="0" dirty="0">
                <a:solidFill>
                  <a:schemeClr val="bg1"/>
                </a:solidFill>
                <a:effectLst/>
                <a:latin typeface="Times New Roman" panose="02020603050405020304" pitchFamily="18" charset="0"/>
                <a:cs typeface="Times New Roman" panose="02020603050405020304" pitchFamily="18" charset="0"/>
              </a:rPr>
              <a:t> from the inner bark of wild fig trees and wrote their hieroglyphs on books made from this paper. Those books are called </a:t>
            </a:r>
            <a:r>
              <a:rPr lang="en-US" sz="3200" dirty="0">
                <a:solidFill>
                  <a:schemeClr val="bg1"/>
                </a:solidFill>
                <a:latin typeface="Times New Roman" panose="02020603050405020304" pitchFamily="18" charset="0"/>
                <a:cs typeface="Times New Roman" panose="02020603050405020304" pitchFamily="18" charset="0"/>
              </a:rPr>
              <a:t>codices</a:t>
            </a:r>
            <a:r>
              <a:rPr lang="en-US" sz="3200" b="0" i="0" dirty="0">
                <a:solidFill>
                  <a:schemeClr val="bg1"/>
                </a:solidFill>
                <a:effectLst/>
                <a:latin typeface="Times New Roman" panose="02020603050405020304" pitchFamily="18" charset="0"/>
                <a:cs typeface="Times New Roman" panose="02020603050405020304" pitchFamily="18" charset="0"/>
              </a:rPr>
              <a:t>. The Maya also developed an elaborate and beautiful tradition of </a:t>
            </a:r>
            <a:r>
              <a:rPr lang="en-US" sz="3200" dirty="0">
                <a:solidFill>
                  <a:schemeClr val="bg1"/>
                </a:solidFill>
                <a:latin typeface="Times New Roman" panose="02020603050405020304" pitchFamily="18" charset="0"/>
                <a:cs typeface="Times New Roman" panose="02020603050405020304" pitchFamily="18" charset="0"/>
              </a:rPr>
              <a:t>sculpture</a:t>
            </a:r>
            <a:r>
              <a:rPr lang="en-US" sz="3200" b="0" i="0" dirty="0">
                <a:solidFill>
                  <a:schemeClr val="bg1"/>
                </a:solidFill>
                <a:effectLst/>
                <a:latin typeface="Times New Roman" panose="02020603050405020304" pitchFamily="18" charset="0"/>
                <a:cs typeface="Times New Roman" panose="02020603050405020304" pitchFamily="18" charset="0"/>
              </a:rPr>
              <a:t> and </a:t>
            </a:r>
            <a:r>
              <a:rPr lang="en-US" sz="3200" dirty="0">
                <a:solidFill>
                  <a:schemeClr val="bg1"/>
                </a:solidFill>
                <a:latin typeface="Times New Roman" panose="02020603050405020304" pitchFamily="18" charset="0"/>
                <a:cs typeface="Times New Roman" panose="02020603050405020304" pitchFamily="18" charset="0"/>
              </a:rPr>
              <a:t>relief carv</a:t>
            </a:r>
            <a:r>
              <a:rPr lang="en-US" sz="3200" b="0" i="0" u="none" strike="noStrike" dirty="0">
                <a:solidFill>
                  <a:schemeClr val="bg1"/>
                </a:solidFill>
                <a:effectLst/>
                <a:latin typeface="Times New Roman" panose="02020603050405020304" pitchFamily="18" charset="0"/>
                <a:cs typeface="Times New Roman" panose="02020603050405020304" pitchFamily="18" charset="0"/>
              </a:rPr>
              <a:t>ings.</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1026" name="Picture 2" descr="Human sacrifice in Maya culture - Wikipedia">
            <a:extLst>
              <a:ext uri="{FF2B5EF4-FFF2-40B4-BE49-F238E27FC236}">
                <a16:creationId xmlns:a16="http://schemas.microsoft.com/office/drawing/2014/main" id="{283A8A0A-AF2A-4E90-8187-05F6A6D603A3}"/>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085220" y="2318599"/>
            <a:ext cx="6549361" cy="3969309"/>
          </a:xfrm>
          <a:prstGeom prst="rect">
            <a:avLst/>
          </a:prstGeom>
          <a:noFill/>
          <a:effectLst>
            <a:softEdge rad="3302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852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08364-16DD-4183-91CB-F8416901ECF4}"/>
              </a:ext>
            </a:extLst>
          </p:cNvPr>
          <p:cNvSpPr>
            <a:spLocks noGrp="1"/>
          </p:cNvSpPr>
          <p:nvPr>
            <p:ph type="ctrTitle"/>
          </p:nvPr>
        </p:nvSpPr>
        <p:spPr>
          <a:xfrm>
            <a:off x="335559" y="377504"/>
            <a:ext cx="5265489" cy="615761"/>
          </a:xfrm>
        </p:spPr>
        <p:txBody>
          <a:bodyPr>
            <a:normAutofit/>
          </a:bodyPr>
          <a:lstStyle/>
          <a:p>
            <a:pPr algn="l"/>
            <a:r>
              <a:rPr lang="en-US" sz="3200" dirty="0">
                <a:solidFill>
                  <a:srgbClr val="00FFFF"/>
                </a:solidFill>
                <a:latin typeface="Times New Roman" panose="02020603050405020304" pitchFamily="18" charset="0"/>
                <a:cs typeface="Times New Roman" panose="02020603050405020304" pitchFamily="18" charset="0"/>
              </a:rPr>
              <a:t>The Mayans,  Aztecs and Incas</a:t>
            </a:r>
          </a:p>
        </p:txBody>
      </p:sp>
      <p:sp>
        <p:nvSpPr>
          <p:cNvPr id="3" name="Subtitle 2">
            <a:extLst>
              <a:ext uri="{FF2B5EF4-FFF2-40B4-BE49-F238E27FC236}">
                <a16:creationId xmlns:a16="http://schemas.microsoft.com/office/drawing/2014/main" id="{A6DCF782-01C9-47F7-8ED9-70BF8126A8D9}"/>
              </a:ext>
            </a:extLst>
          </p:cNvPr>
          <p:cNvSpPr>
            <a:spLocks noGrp="1"/>
          </p:cNvSpPr>
          <p:nvPr>
            <p:ph type="subTitle" idx="1"/>
          </p:nvPr>
        </p:nvSpPr>
        <p:spPr>
          <a:xfrm>
            <a:off x="190946" y="993265"/>
            <a:ext cx="11400639" cy="5401917"/>
          </a:xfrm>
        </p:spPr>
        <p:txBody>
          <a:bodyPr>
            <a:normAutofit/>
          </a:bodyPr>
          <a:lstStyle/>
          <a:p>
            <a:pPr algn="l"/>
            <a:r>
              <a:rPr lang="en-US" sz="5400" dirty="0">
                <a:solidFill>
                  <a:schemeClr val="bg1"/>
                </a:solidFill>
                <a:latin typeface="Times New Roman" panose="02020603050405020304" pitchFamily="18" charset="0"/>
                <a:cs typeface="Times New Roman" panose="02020603050405020304" pitchFamily="18" charset="0"/>
              </a:rPr>
              <a:t>The Mayans</a:t>
            </a:r>
          </a:p>
          <a:p>
            <a:pPr algn="l"/>
            <a:endParaRPr lang="en-US" sz="5400" dirty="0">
              <a:solidFill>
                <a:schemeClr val="bg1"/>
              </a:solidFill>
              <a:latin typeface="Times New Roman" panose="02020603050405020304" pitchFamily="18" charset="0"/>
              <a:cs typeface="Times New Roman" panose="02020603050405020304" pitchFamily="18" charset="0"/>
            </a:endParaRPr>
          </a:p>
          <a:p>
            <a:pPr algn="l"/>
            <a:r>
              <a:rPr lang="en-US" sz="4000" b="0" i="0" dirty="0">
                <a:solidFill>
                  <a:schemeClr val="bg1"/>
                </a:solidFill>
                <a:effectLst/>
                <a:latin typeface="Times New Roman" panose="02020603050405020304" pitchFamily="18" charset="0"/>
                <a:cs typeface="Times New Roman" panose="02020603050405020304" pitchFamily="18" charset="0"/>
              </a:rPr>
              <a:t>The rise of the Maya began about 250 </a:t>
            </a:r>
            <a:r>
              <a:rPr lang="en-US" sz="4000" b="0" i="0" cap="all" dirty="0">
                <a:solidFill>
                  <a:schemeClr val="bg1"/>
                </a:solidFill>
                <a:effectLst/>
                <a:latin typeface="Times New Roman" panose="02020603050405020304" pitchFamily="18" charset="0"/>
                <a:cs typeface="Times New Roman" panose="02020603050405020304" pitchFamily="18" charset="0"/>
              </a:rPr>
              <a:t>CE</a:t>
            </a:r>
            <a:r>
              <a:rPr lang="en-US" sz="4000" b="0" i="0" dirty="0">
                <a:solidFill>
                  <a:schemeClr val="bg1"/>
                </a:solidFill>
                <a:effectLst/>
                <a:latin typeface="Times New Roman" panose="02020603050405020304" pitchFamily="18" charset="0"/>
                <a:cs typeface="Times New Roman" panose="02020603050405020304" pitchFamily="18" charset="0"/>
              </a:rPr>
              <a:t>, and what is known to archaeologists as the </a:t>
            </a:r>
            <a:r>
              <a:rPr lang="en-US" sz="4000" dirty="0">
                <a:solidFill>
                  <a:schemeClr val="bg1"/>
                </a:solidFill>
                <a:latin typeface="Times New Roman" panose="02020603050405020304" pitchFamily="18" charset="0"/>
                <a:cs typeface="Times New Roman" panose="02020603050405020304" pitchFamily="18" charset="0"/>
              </a:rPr>
              <a:t>Classic Period</a:t>
            </a:r>
            <a:r>
              <a:rPr lang="en-US" sz="4000" b="0" i="0" dirty="0">
                <a:solidFill>
                  <a:schemeClr val="bg1"/>
                </a:solidFill>
                <a:effectLst/>
                <a:latin typeface="Times New Roman" panose="02020603050405020304" pitchFamily="18" charset="0"/>
                <a:cs typeface="Times New Roman" panose="02020603050405020304" pitchFamily="18" charset="0"/>
              </a:rPr>
              <a:t> of Mayan culture lasted until about 900 </a:t>
            </a:r>
            <a:r>
              <a:rPr lang="en-US" sz="4000" b="0" i="0" cap="all" dirty="0">
                <a:solidFill>
                  <a:schemeClr val="bg1"/>
                </a:solidFill>
                <a:effectLst/>
                <a:latin typeface="Times New Roman" panose="02020603050405020304" pitchFamily="18" charset="0"/>
                <a:cs typeface="Times New Roman" panose="02020603050405020304" pitchFamily="18" charset="0"/>
              </a:rPr>
              <a:t>CE</a:t>
            </a:r>
            <a:r>
              <a:rPr lang="en-US" sz="4000" b="0" i="0" dirty="0">
                <a:solidFill>
                  <a:schemeClr val="bg1"/>
                </a:solidFill>
                <a:effectLst/>
                <a:latin typeface="Times New Roman" panose="02020603050405020304" pitchFamily="18" charset="0"/>
                <a:cs typeface="Times New Roman" panose="02020603050405020304" pitchFamily="18" charset="0"/>
              </a:rPr>
              <a:t>.  </a:t>
            </a:r>
            <a:endParaRPr lang="en-US" sz="4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4451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1257</TotalTime>
  <Words>1589</Words>
  <Application>Microsoft Office PowerPoint</Application>
  <PresentationFormat>Widescreen</PresentationFormat>
  <Paragraphs>132</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Georgia</vt:lpstr>
      <vt:lpstr>Times New Roman</vt:lpstr>
      <vt:lpstr>Office Theme</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The Mayans,  Aztecs and Incas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Mayans,  Aztecs and Incas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Mayans,  Aztecs and Incas</dc:title>
  <dc:creator>Marc Whitehead</dc:creator>
  <cp:lastModifiedBy>Marc Whitehead</cp:lastModifiedBy>
  <cp:revision>11</cp:revision>
  <cp:lastPrinted>2024-10-28T12:00:28Z</cp:lastPrinted>
  <dcterms:created xsi:type="dcterms:W3CDTF">2021-10-12T18:31:33Z</dcterms:created>
  <dcterms:modified xsi:type="dcterms:W3CDTF">2024-10-29T19:03:41Z</dcterms:modified>
</cp:coreProperties>
</file>